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96"/>
  </p:notesMasterIdLst>
  <p:sldIdLst>
    <p:sldId id="265" r:id="rId2"/>
    <p:sldId id="270" r:id="rId3"/>
    <p:sldId id="271" r:id="rId4"/>
    <p:sldId id="278" r:id="rId5"/>
    <p:sldId id="273" r:id="rId6"/>
    <p:sldId id="274" r:id="rId7"/>
    <p:sldId id="275" r:id="rId8"/>
    <p:sldId id="276" r:id="rId9"/>
    <p:sldId id="277" r:id="rId10"/>
    <p:sldId id="279" r:id="rId11"/>
    <p:sldId id="285" r:id="rId12"/>
    <p:sldId id="280" r:id="rId13"/>
    <p:sldId id="281" r:id="rId14"/>
    <p:sldId id="283" r:id="rId15"/>
    <p:sldId id="293" r:id="rId16"/>
    <p:sldId id="284" r:id="rId17"/>
    <p:sldId id="286" r:id="rId18"/>
    <p:sldId id="287" r:id="rId19"/>
    <p:sldId id="288" r:id="rId20"/>
    <p:sldId id="294" r:id="rId21"/>
    <p:sldId id="289" r:id="rId22"/>
    <p:sldId id="290" r:id="rId23"/>
    <p:sldId id="291" r:id="rId24"/>
    <p:sldId id="295" r:id="rId25"/>
    <p:sldId id="292" r:id="rId26"/>
    <p:sldId id="301" r:id="rId27"/>
    <p:sldId id="302" r:id="rId28"/>
    <p:sldId id="296" r:id="rId29"/>
    <p:sldId id="303" r:id="rId30"/>
    <p:sldId id="297" r:id="rId31"/>
    <p:sldId id="298" r:id="rId32"/>
    <p:sldId id="299" r:id="rId33"/>
    <p:sldId id="300" r:id="rId34"/>
    <p:sldId id="308" r:id="rId35"/>
    <p:sldId id="305" r:id="rId36"/>
    <p:sldId id="306" r:id="rId37"/>
    <p:sldId id="307" r:id="rId38"/>
    <p:sldId id="309" r:id="rId39"/>
    <p:sldId id="310" r:id="rId40"/>
    <p:sldId id="311" r:id="rId41"/>
    <p:sldId id="312" r:id="rId42"/>
    <p:sldId id="315" r:id="rId43"/>
    <p:sldId id="326" r:id="rId44"/>
    <p:sldId id="325" r:id="rId45"/>
    <p:sldId id="320" r:id="rId46"/>
    <p:sldId id="321" r:id="rId47"/>
    <p:sldId id="322" r:id="rId48"/>
    <p:sldId id="323" r:id="rId49"/>
    <p:sldId id="324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54" r:id="rId78"/>
    <p:sldId id="355" r:id="rId79"/>
    <p:sldId id="356" r:id="rId80"/>
    <p:sldId id="357" r:id="rId81"/>
    <p:sldId id="358" r:id="rId82"/>
    <p:sldId id="359" r:id="rId83"/>
    <p:sldId id="373" r:id="rId84"/>
    <p:sldId id="361" r:id="rId85"/>
    <p:sldId id="362" r:id="rId86"/>
    <p:sldId id="363" r:id="rId87"/>
    <p:sldId id="365" r:id="rId88"/>
    <p:sldId id="372" r:id="rId89"/>
    <p:sldId id="367" r:id="rId90"/>
    <p:sldId id="368" r:id="rId91"/>
    <p:sldId id="369" r:id="rId92"/>
    <p:sldId id="370" r:id="rId93"/>
    <p:sldId id="371" r:id="rId94"/>
    <p:sldId id="268" r:id="rId9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AC1AE6C-F626-41B1-83F8-493B8F2129C8}">
          <p14:sldIdLst>
            <p14:sldId id="265"/>
          </p14:sldIdLst>
        </p14:section>
        <p14:section name="1" id="{AE999BAE-2150-4B27-8D23-110EB47F0269}">
          <p14:sldIdLst>
            <p14:sldId id="270"/>
            <p14:sldId id="271"/>
            <p14:sldId id="278"/>
            <p14:sldId id="273"/>
            <p14:sldId id="274"/>
            <p14:sldId id="275"/>
            <p14:sldId id="276"/>
            <p14:sldId id="277"/>
            <p14:sldId id="279"/>
          </p14:sldIdLst>
        </p14:section>
        <p14:section name="2" id="{B4C9AF87-498B-44C6-AF45-F4BD70C689CD}">
          <p14:sldIdLst>
            <p14:sldId id="285"/>
            <p14:sldId id="280"/>
            <p14:sldId id="281"/>
            <p14:sldId id="283"/>
            <p14:sldId id="293"/>
            <p14:sldId id="284"/>
            <p14:sldId id="286"/>
            <p14:sldId id="287"/>
            <p14:sldId id="288"/>
            <p14:sldId id="294"/>
            <p14:sldId id="289"/>
            <p14:sldId id="290"/>
            <p14:sldId id="291"/>
          </p14:sldIdLst>
        </p14:section>
        <p14:section name="3" id="{01F33300-B3AA-4E81-907A-ED9296EC5CFC}">
          <p14:sldIdLst>
            <p14:sldId id="295"/>
            <p14:sldId id="292"/>
            <p14:sldId id="301"/>
            <p14:sldId id="302"/>
            <p14:sldId id="296"/>
            <p14:sldId id="303"/>
            <p14:sldId id="297"/>
            <p14:sldId id="298"/>
            <p14:sldId id="299"/>
            <p14:sldId id="300"/>
          </p14:sldIdLst>
        </p14:section>
        <p14:section name="4" id="{F4EBB92D-C39B-4D4E-B7E2-CDC216101BDE}">
          <p14:sldIdLst>
            <p14:sldId id="308"/>
            <p14:sldId id="305"/>
            <p14:sldId id="306"/>
            <p14:sldId id="307"/>
            <p14:sldId id="309"/>
            <p14:sldId id="310"/>
            <p14:sldId id="311"/>
            <p14:sldId id="312"/>
            <p14:sldId id="315"/>
            <p14:sldId id="326"/>
            <p14:sldId id="325"/>
            <p14:sldId id="320"/>
            <p14:sldId id="321"/>
            <p14:sldId id="322"/>
            <p14:sldId id="323"/>
            <p14:sldId id="324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</p14:sldIdLst>
        </p14:section>
        <p14:section name="5" id="{AD9CCB1E-AA9C-4F49-A6DC-11A6313007A4}">
          <p14:sldIdLst>
            <p14:sldId id="373"/>
            <p14:sldId id="361"/>
            <p14:sldId id="362"/>
            <p14:sldId id="363"/>
            <p14:sldId id="365"/>
          </p14:sldIdLst>
        </p14:section>
        <p14:section name="6" id="{E904A1ED-25E9-4226-965F-6DADBC9653DE}">
          <p14:sldIdLst>
            <p14:sldId id="372"/>
            <p14:sldId id="367"/>
            <p14:sldId id="368"/>
            <p14:sldId id="369"/>
            <p14:sldId id="370"/>
            <p14:sldId id="371"/>
          </p14:sldIdLst>
        </p14:section>
        <p14:section name="Final" id="{E1E3221E-6D36-4C82-B070-E76D7D2AEF93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1601" autoAdjust="0"/>
  </p:normalViewPr>
  <p:slideViewPr>
    <p:cSldViewPr snapToGrid="0">
      <p:cViewPr varScale="1">
        <p:scale>
          <a:sx n="63" d="100"/>
          <a:sy n="63" d="100"/>
        </p:scale>
        <p:origin x="105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C2434-CB82-4DA4-AA8E-DF619CD30E26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0D7B1-066F-4CF3-A16F-4B901EF60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88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89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992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107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C0D7B1-066F-4CF3-A16F-4B901EF601C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1792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591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65605" cy="585111"/>
          </a:xfrm>
          <a:prstGeom prst="rect">
            <a:avLst/>
          </a:prstGeom>
        </p:spPr>
        <p:txBody>
          <a:bodyPr/>
          <a:lstStyle>
            <a:lvl1pPr>
              <a:defRPr sz="4000" b="0">
                <a:latin typeface="+mn-lt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5044"/>
            <a:ext cx="7886700" cy="4561919"/>
          </a:xfrm>
        </p:spPr>
        <p:txBody>
          <a:bodyPr/>
          <a:lstStyle>
            <a:lvl1pPr>
              <a:lnSpc>
                <a:spcPct val="80000"/>
              </a:lnSpc>
              <a:defRPr>
                <a:latin typeface="+mn-lt"/>
              </a:defRPr>
            </a:lvl1pPr>
            <a:lvl2pPr>
              <a:lnSpc>
                <a:spcPct val="80000"/>
              </a:lnSpc>
              <a:defRPr>
                <a:latin typeface="+mn-lt"/>
              </a:defRPr>
            </a:lvl2pPr>
            <a:lvl3pPr>
              <a:lnSpc>
                <a:spcPct val="80000"/>
              </a:lnSpc>
              <a:defRPr>
                <a:latin typeface="+mn-lt"/>
              </a:defRPr>
            </a:lvl3pPr>
            <a:lvl4pPr>
              <a:lnSpc>
                <a:spcPct val="80000"/>
              </a:lnSpc>
              <a:defRPr>
                <a:latin typeface="+mn-lt"/>
              </a:defRPr>
            </a:lvl4pPr>
            <a:lvl5pPr>
              <a:lnSpc>
                <a:spcPct val="80000"/>
              </a:lnSpc>
              <a:defRPr>
                <a:latin typeface="+mn-lt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428596" y="1071546"/>
            <a:ext cx="8286808" cy="714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剪去单角的矩形 12"/>
          <p:cNvSpPr/>
          <p:nvPr userDrawn="1"/>
        </p:nvSpPr>
        <p:spPr>
          <a:xfrm>
            <a:off x="428596" y="928670"/>
            <a:ext cx="3357586" cy="142876"/>
          </a:xfrm>
          <a:prstGeom prst="snip1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468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901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428596" y="1071546"/>
            <a:ext cx="8286808" cy="714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剪去单角的矩形 8"/>
          <p:cNvSpPr/>
          <p:nvPr userDrawn="1"/>
        </p:nvSpPr>
        <p:spPr>
          <a:xfrm>
            <a:off x="428596" y="928670"/>
            <a:ext cx="3357586" cy="142876"/>
          </a:xfrm>
          <a:prstGeom prst="snip1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65605" cy="585111"/>
          </a:xfrm>
          <a:prstGeom prst="rect">
            <a:avLst/>
          </a:prstGeom>
        </p:spPr>
        <p:txBody>
          <a:bodyPr/>
          <a:lstStyle>
            <a:lvl1pPr>
              <a:defRPr sz="4000" b="0">
                <a:latin typeface="+mn-lt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947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68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/>
              <a:t>2020/2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err="1" smtClean="0"/>
              <a:t>Beilun</a:t>
            </a:r>
            <a:r>
              <a:rPr lang="en-US" altLang="zh-CN" dirty="0" smtClean="0"/>
              <a:t>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877" y="101169"/>
            <a:ext cx="536139" cy="5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5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90" r:id="rId4"/>
    <p:sldLayoutId id="2147483691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7.png"/><Relationship Id="rId7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00.png"/><Relationship Id="rId9" Type="http://schemas.openxmlformats.org/officeDocument/2006/relationships/image" Target="../media/image12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7.png"/><Relationship Id="rId7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0.png"/><Relationship Id="rId11" Type="http://schemas.openxmlformats.org/officeDocument/2006/relationships/image" Target="../media/image120.png"/><Relationship Id="rId5" Type="http://schemas.openxmlformats.org/officeDocument/2006/relationships/image" Target="../media/image73.jpg"/><Relationship Id="rId10" Type="http://schemas.openxmlformats.org/officeDocument/2006/relationships/image" Target="../media/image112.png"/><Relationship Id="rId4" Type="http://schemas.openxmlformats.org/officeDocument/2006/relationships/image" Target="../media/image72.jpg"/><Relationship Id="rId9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7.png"/><Relationship Id="rId7" Type="http://schemas.openxmlformats.org/officeDocument/2006/relationships/image" Target="../media/image81.png"/><Relationship Id="rId12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0.png"/><Relationship Id="rId11" Type="http://schemas.openxmlformats.org/officeDocument/2006/relationships/image" Target="../media/image120.png"/><Relationship Id="rId5" Type="http://schemas.openxmlformats.org/officeDocument/2006/relationships/image" Target="../media/image73.jpg"/><Relationship Id="rId10" Type="http://schemas.openxmlformats.org/officeDocument/2006/relationships/image" Target="../media/image112.png"/><Relationship Id="rId4" Type="http://schemas.openxmlformats.org/officeDocument/2006/relationships/image" Target="../media/image72.jpg"/><Relationship Id="rId9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jpg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jpg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jpg"/><Relationship Id="rId4" Type="http://schemas.openxmlformats.org/officeDocument/2006/relationships/image" Target="../media/image77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jpg"/><Relationship Id="rId4" Type="http://schemas.openxmlformats.org/officeDocument/2006/relationships/image" Target="../media/image77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jpg"/><Relationship Id="rId4" Type="http://schemas.openxmlformats.org/officeDocument/2006/relationships/image" Target="../media/image77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jpg"/><Relationship Id="rId4" Type="http://schemas.openxmlformats.org/officeDocument/2006/relationships/image" Target="../media/image7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231n.stanford.edu/slides/winter1516_lecture5.pdf" TargetMode="Externa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jpg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jpg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jpg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jpg"/><Relationship Id="rId4" Type="http://schemas.openxmlformats.org/officeDocument/2006/relationships/image" Target="../media/image99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jpg"/><Relationship Id="rId4" Type="http://schemas.openxmlformats.org/officeDocument/2006/relationships/image" Target="../media/image99.jp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g"/><Relationship Id="rId5" Type="http://schemas.openxmlformats.org/officeDocument/2006/relationships/image" Target="../media/image108.jpg"/><Relationship Id="rId4" Type="http://schemas.openxmlformats.org/officeDocument/2006/relationships/image" Target="../media/image10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12" name="object 8"/>
          <p:cNvSpPr txBox="1"/>
          <p:nvPr/>
        </p:nvSpPr>
        <p:spPr>
          <a:xfrm>
            <a:off x="1816735" y="4141470"/>
            <a:ext cx="5511165" cy="206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Calibri" panose="020F0502020204030204"/>
                <a:cs typeface="Calibri" panose="020F0502020204030204"/>
              </a:rPr>
              <a:t>Dr. </a:t>
            </a:r>
            <a:r>
              <a:rPr lang="en-US" sz="2400" spc="-85" dirty="0">
                <a:latin typeface="Calibri" panose="020F0502020204030204"/>
                <a:cs typeface="Calibri" panose="020F0502020204030204"/>
              </a:rPr>
              <a:t>Beilun Wang</a:t>
            </a:r>
            <a:r>
              <a:rPr sz="2400" spc="55" dirty="0">
                <a:latin typeface="Calibri" panose="020F0502020204030204"/>
                <a:cs typeface="Calibri" panose="020F0502020204030204"/>
              </a:rPr>
              <a:t> 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 dirty="0">
              <a:latin typeface="Calibri" panose="020F0502020204030204"/>
              <a:cs typeface="Calibri" panose="020F0502020204030204"/>
            </a:endParaRPr>
          </a:p>
          <a:p>
            <a:pPr marL="12700" marR="5080" indent="829310">
              <a:lnSpc>
                <a:spcPct val="114000"/>
              </a:lnSpc>
              <a:tabLst>
                <a:tab pos="1995170" algn="l"/>
              </a:tabLst>
            </a:pPr>
            <a:r>
              <a:rPr lang="en-US" sz="2400" spc="-10" dirty="0">
                <a:latin typeface="Calibri" panose="020F0502020204030204"/>
                <a:cs typeface="Calibri" panose="020F0502020204030204"/>
              </a:rPr>
              <a:t>         </a:t>
            </a:r>
            <a:r>
              <a:rPr lang="en-US" sz="2400" spc="-10" dirty="0" smtClean="0">
                <a:latin typeface="Calibri" panose="020F0502020204030204"/>
                <a:cs typeface="Calibri" panose="020F0502020204030204"/>
              </a:rPr>
              <a:t>Southeast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University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 </a:t>
            </a:r>
          </a:p>
          <a:p>
            <a:pPr marL="0" marR="5080" lvl="0" indent="0">
              <a:lnSpc>
                <a:spcPct val="114000"/>
              </a:lnSpc>
              <a:buNone/>
              <a:tabLst>
                <a:tab pos="199517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</a:rPr>
              <a:t>               School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of </a:t>
            </a:r>
            <a:r>
              <a:rPr sz="2400" spc="-5" dirty="0" smtClean="0">
                <a:latin typeface="Calibri" panose="020F0502020204030204"/>
                <a:cs typeface="Calibri" panose="020F0502020204030204"/>
              </a:rPr>
              <a:t>Computer</a:t>
            </a:r>
            <a:r>
              <a:rPr sz="2400" spc="-80" dirty="0" smtClean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Science </a:t>
            </a:r>
          </a:p>
          <a:p>
            <a:pPr marL="0" marR="5080" lvl="0" indent="0">
              <a:lnSpc>
                <a:spcPct val="114000"/>
              </a:lnSpc>
              <a:buNone/>
              <a:tabLst>
                <a:tab pos="1995170" algn="l"/>
              </a:tabLst>
            </a:pPr>
            <a:r>
              <a:rPr lang="en-US" sz="2400" spc="-5" dirty="0">
                <a:latin typeface="Calibri" panose="020F0502020204030204"/>
                <a:cs typeface="Calibri" panose="020F0502020204030204"/>
              </a:rPr>
              <a:t>                           and Engineering</a:t>
            </a:r>
          </a:p>
        </p:txBody>
      </p:sp>
      <p:sp>
        <p:nvSpPr>
          <p:cNvPr id="14" name="object 6"/>
          <p:cNvSpPr txBox="1">
            <a:spLocks/>
          </p:cNvSpPr>
          <p:nvPr/>
        </p:nvSpPr>
        <p:spPr>
          <a:xfrm>
            <a:off x="1" y="1244600"/>
            <a:ext cx="8986517" cy="873760"/>
          </a:xfrm>
          <a:prstGeom prst="rect">
            <a:avLst/>
          </a:prstGeom>
        </p:spPr>
        <p:txBody>
          <a:bodyPr vert="horz" wrap="square" lIns="0" tIns="96273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j-cs"/>
              </a:defRPr>
            </a:lvl1pPr>
          </a:lstStyle>
          <a:p>
            <a:pPr marL="203835">
              <a:lnSpc>
                <a:spcPts val="6070"/>
              </a:lnSpc>
            </a:pPr>
            <a:r>
              <a:rPr lang="en-US" sz="5300" spc="50" dirty="0" smtClean="0"/>
              <a:t>Machine</a:t>
            </a:r>
            <a:r>
              <a:rPr lang="en-US" sz="5300" spc="-35" dirty="0" smtClean="0"/>
              <a:t> </a:t>
            </a:r>
            <a:r>
              <a:rPr lang="en-US" sz="5300" spc="45" dirty="0" smtClean="0"/>
              <a:t>Learning</a:t>
            </a:r>
            <a:endParaRPr lang="en-US" sz="5300" dirty="0"/>
          </a:p>
        </p:txBody>
      </p:sp>
      <p:sp>
        <p:nvSpPr>
          <p:cNvPr id="15" name="object 7"/>
          <p:cNvSpPr txBox="1"/>
          <p:nvPr/>
        </p:nvSpPr>
        <p:spPr>
          <a:xfrm>
            <a:off x="904241" y="2227460"/>
            <a:ext cx="7813040" cy="136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4400" b="0" spc="3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Lecture </a:t>
            </a:r>
            <a:r>
              <a:rPr lang="en-US" altLang="zh-CN" sz="4400" spc="35" smtClean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15a</a:t>
            </a:r>
            <a:r>
              <a:rPr sz="4400" b="0" spc="35" smtClean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:</a:t>
            </a:r>
            <a:r>
              <a:rPr lang="en-US" sz="4400" b="0" spc="35" smtClean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lang="en-US" sz="4400" spc="35" dirty="0">
                <a:latin typeface="Calibri Light" panose="020F0302020204030204"/>
                <a:cs typeface="Calibri Light" panose="020F0302020204030204"/>
              </a:rPr>
              <a:t>Neural Network / </a:t>
            </a:r>
            <a:r>
              <a:rPr lang="en-US" sz="4400" spc="35" dirty="0" smtClean="0">
                <a:latin typeface="Calibri Light" panose="020F0302020204030204"/>
                <a:cs typeface="Calibri Light" panose="020F0302020204030204"/>
              </a:rPr>
              <a:t>   Deep Learning </a:t>
            </a:r>
            <a:r>
              <a:rPr lang="en-US" sz="4400" spc="35" dirty="0">
                <a:latin typeface="Calibri Light" panose="020F0302020204030204"/>
                <a:cs typeface="Calibri Light" panose="020F0302020204030204"/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31450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Neuron Representation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488" y="1252323"/>
            <a:ext cx="6656504" cy="4426739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96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Today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Neurons</a:t>
            </a:r>
          </a:p>
          <a:p>
            <a:r>
              <a:rPr lang="en-US" altLang="zh-CN" dirty="0"/>
              <a:t>Neural </a:t>
            </a:r>
            <a:r>
              <a:rPr lang="en-US" altLang="zh-CN" dirty="0" smtClean="0"/>
              <a:t>networks</a:t>
            </a:r>
          </a:p>
          <a:p>
            <a:r>
              <a:rPr lang="en-US" altLang="zh-CN" dirty="0"/>
              <a:t>Loss </a:t>
            </a:r>
            <a:r>
              <a:rPr lang="en-US" altLang="zh-CN" dirty="0" smtClean="0"/>
              <a:t>Functions</a:t>
            </a:r>
          </a:p>
          <a:p>
            <a:r>
              <a:rPr lang="en-US" altLang="zh-CN" dirty="0" smtClean="0"/>
              <a:t>Backpropagation</a:t>
            </a:r>
          </a:p>
          <a:p>
            <a:r>
              <a:rPr lang="en-US" altLang="zh-CN" dirty="0"/>
              <a:t>Nonlinearity </a:t>
            </a:r>
            <a:r>
              <a:rPr lang="en-US" altLang="zh-CN" dirty="0" smtClean="0"/>
              <a:t>Functions</a:t>
            </a:r>
          </a:p>
          <a:p>
            <a:r>
              <a:rPr lang="en-US" altLang="zh-CN" dirty="0"/>
              <a:t>Neural Nets in Practice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0" y="1919409"/>
            <a:ext cx="628650" cy="596344"/>
          </a:xfrm>
          <a:custGeom>
            <a:avLst/>
            <a:gdLst/>
            <a:ahLst/>
            <a:cxnLst/>
            <a:rect l="l" t="t" r="r" b="b"/>
            <a:pathLst>
              <a:path w="846455" h="687704">
                <a:moveTo>
                  <a:pt x="502355" y="0"/>
                </a:moveTo>
                <a:lnTo>
                  <a:pt x="502355" y="171846"/>
                </a:lnTo>
                <a:lnTo>
                  <a:pt x="0" y="171846"/>
                </a:lnTo>
                <a:lnTo>
                  <a:pt x="0" y="515540"/>
                </a:lnTo>
                <a:lnTo>
                  <a:pt x="502355" y="515540"/>
                </a:lnTo>
                <a:lnTo>
                  <a:pt x="502355" y="687386"/>
                </a:lnTo>
                <a:lnTo>
                  <a:pt x="846138" y="343694"/>
                </a:lnTo>
                <a:lnTo>
                  <a:pt x="50235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225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Multiple Neurons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634" y="1649451"/>
            <a:ext cx="7860622" cy="425592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97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Multiple Neurons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90"/>
          <a:stretch/>
        </p:blipFill>
        <p:spPr>
          <a:xfrm>
            <a:off x="1478550" y="1319752"/>
            <a:ext cx="5516140" cy="358264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596" y="4858448"/>
            <a:ext cx="3727317" cy="154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0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Network (1 Hidden Layer)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81"/>
          <a:stretch/>
        </p:blipFill>
        <p:spPr>
          <a:xfrm>
            <a:off x="298045" y="1592381"/>
            <a:ext cx="8814966" cy="311159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56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b="3099"/>
          <a:stretch/>
        </p:blipFill>
        <p:spPr>
          <a:xfrm>
            <a:off x="2739136" y="4361848"/>
            <a:ext cx="3444632" cy="206432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Network (1 Hidden Layer)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618"/>
          <a:stretch/>
        </p:blipFill>
        <p:spPr>
          <a:xfrm>
            <a:off x="276303" y="1253201"/>
            <a:ext cx="8800194" cy="31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0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38" y="1247183"/>
            <a:ext cx="8595323" cy="349921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Network (1 Hidden Layer)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2589"/>
          <a:stretch/>
        </p:blipFill>
        <p:spPr>
          <a:xfrm>
            <a:off x="2961501" y="4746396"/>
            <a:ext cx="2999901" cy="176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7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Network (1 Hidden </a:t>
            </a:r>
            <a:r>
              <a:rPr lang="en-US" altLang="zh-CN" dirty="0" smtClean="0"/>
              <a:t>Layer)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67"/>
          <a:stretch/>
        </p:blipFill>
        <p:spPr>
          <a:xfrm>
            <a:off x="0" y="1639813"/>
            <a:ext cx="9113889" cy="2130672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41" y="3917257"/>
            <a:ext cx="4092717" cy="243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2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Network (1 Hidden Layer)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70603"/>
            <a:ext cx="9062444" cy="207387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33" y="3653294"/>
            <a:ext cx="4587239" cy="259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0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Network (2 Hidden Layers)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0102" y="1422516"/>
            <a:ext cx="6820706" cy="4537781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53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Today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Neurons</a:t>
            </a:r>
          </a:p>
          <a:p>
            <a:r>
              <a:rPr lang="en-US" altLang="zh-CN" dirty="0"/>
              <a:t>Neural </a:t>
            </a:r>
            <a:r>
              <a:rPr lang="en-US" altLang="zh-CN" dirty="0" smtClean="0"/>
              <a:t>networks</a:t>
            </a:r>
          </a:p>
          <a:p>
            <a:r>
              <a:rPr lang="en-US" altLang="zh-CN" dirty="0"/>
              <a:t>Loss </a:t>
            </a:r>
            <a:r>
              <a:rPr lang="en-US" altLang="zh-CN" dirty="0" smtClean="0"/>
              <a:t>Functions</a:t>
            </a:r>
          </a:p>
          <a:p>
            <a:r>
              <a:rPr lang="en-US" altLang="zh-CN" dirty="0" smtClean="0"/>
              <a:t>Backpropagation</a:t>
            </a:r>
          </a:p>
          <a:p>
            <a:r>
              <a:rPr lang="en-US" altLang="zh-CN" dirty="0"/>
              <a:t>Nonlinearity </a:t>
            </a:r>
            <a:r>
              <a:rPr lang="en-US" altLang="zh-CN" dirty="0" smtClean="0"/>
              <a:t>Functions</a:t>
            </a:r>
          </a:p>
          <a:p>
            <a:r>
              <a:rPr lang="en-US" altLang="zh-CN" dirty="0"/>
              <a:t>Neural Nets in Practice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" name="object 5"/>
          <p:cNvSpPr/>
          <p:nvPr/>
        </p:nvSpPr>
        <p:spPr>
          <a:xfrm>
            <a:off x="0" y="1486457"/>
            <a:ext cx="628650" cy="596344"/>
          </a:xfrm>
          <a:custGeom>
            <a:avLst/>
            <a:gdLst/>
            <a:ahLst/>
            <a:cxnLst/>
            <a:rect l="l" t="t" r="r" b="b"/>
            <a:pathLst>
              <a:path w="846455" h="687704">
                <a:moveTo>
                  <a:pt x="502355" y="0"/>
                </a:moveTo>
                <a:lnTo>
                  <a:pt x="502355" y="171846"/>
                </a:lnTo>
                <a:lnTo>
                  <a:pt x="0" y="171846"/>
                </a:lnTo>
                <a:lnTo>
                  <a:pt x="0" y="515540"/>
                </a:lnTo>
                <a:lnTo>
                  <a:pt x="502355" y="515540"/>
                </a:lnTo>
                <a:lnTo>
                  <a:pt x="502355" y="687386"/>
                </a:lnTo>
                <a:lnTo>
                  <a:pt x="846138" y="343694"/>
                </a:lnTo>
                <a:lnTo>
                  <a:pt x="50235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0" y="1484790"/>
            <a:ext cx="628649" cy="598011"/>
          </a:xfrm>
          <a:custGeom>
            <a:avLst/>
            <a:gdLst/>
            <a:ahLst/>
            <a:cxnLst/>
            <a:rect l="l" t="t" r="r" b="b"/>
            <a:pathLst>
              <a:path w="846455" h="687704">
                <a:moveTo>
                  <a:pt x="0" y="171846"/>
                </a:moveTo>
                <a:lnTo>
                  <a:pt x="502355" y="171846"/>
                </a:lnTo>
                <a:lnTo>
                  <a:pt x="502355" y="0"/>
                </a:lnTo>
                <a:lnTo>
                  <a:pt x="846138" y="343694"/>
                </a:lnTo>
                <a:lnTo>
                  <a:pt x="502355" y="687387"/>
                </a:lnTo>
                <a:lnTo>
                  <a:pt x="502355" y="515540"/>
                </a:lnTo>
                <a:lnTo>
                  <a:pt x="0" y="515540"/>
                </a:lnTo>
                <a:lnTo>
                  <a:pt x="0" y="171846"/>
                </a:lnTo>
                <a:close/>
              </a:path>
            </a:pathLst>
          </a:custGeom>
          <a:ln w="9525"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397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Network (2 Hidden Layers)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700" y="1404502"/>
            <a:ext cx="6809504" cy="495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7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Multi-Class Neural Network (2 Hidden Layers)</a:t>
            </a:r>
            <a:endParaRPr lang="zh-CN" altLang="en-US" sz="3200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440" y="1248690"/>
            <a:ext cx="6236477" cy="4764869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1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“Block View” Of Multi-Layer Neural Network</a:t>
            </a:r>
            <a:endParaRPr lang="zh-CN" altLang="en-US" sz="32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328731"/>
            <a:ext cx="7886700" cy="3133989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58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85111"/>
          </a:xfrm>
        </p:spPr>
        <p:txBody>
          <a:bodyPr/>
          <a:lstStyle/>
          <a:p>
            <a:r>
              <a:rPr lang="en-US" altLang="zh-CN" sz="3200" dirty="0"/>
              <a:t>“Deep” Neural Networks (i.e. &gt; 1 hidden layer)</a:t>
            </a:r>
            <a:endParaRPr lang="zh-CN" altLang="en-US" sz="32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441" y="2011680"/>
            <a:ext cx="6635848" cy="3378691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00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Today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Neurons</a:t>
            </a:r>
          </a:p>
          <a:p>
            <a:r>
              <a:rPr lang="en-US" altLang="zh-CN" dirty="0"/>
              <a:t>Neural </a:t>
            </a:r>
            <a:r>
              <a:rPr lang="en-US" altLang="zh-CN" dirty="0" smtClean="0"/>
              <a:t>networks</a:t>
            </a:r>
          </a:p>
          <a:p>
            <a:r>
              <a:rPr lang="en-US" altLang="zh-CN" dirty="0"/>
              <a:t>Loss </a:t>
            </a:r>
            <a:r>
              <a:rPr lang="en-US" altLang="zh-CN" dirty="0" smtClean="0"/>
              <a:t>Functions</a:t>
            </a:r>
          </a:p>
          <a:p>
            <a:r>
              <a:rPr lang="en-US" altLang="zh-CN" dirty="0" smtClean="0"/>
              <a:t>Backpropagation</a:t>
            </a:r>
          </a:p>
          <a:p>
            <a:r>
              <a:rPr lang="en-US" altLang="zh-CN" dirty="0"/>
              <a:t>Nonlinearity </a:t>
            </a:r>
            <a:r>
              <a:rPr lang="en-US" altLang="zh-CN" dirty="0" smtClean="0"/>
              <a:t>Functions</a:t>
            </a:r>
          </a:p>
          <a:p>
            <a:r>
              <a:rPr lang="en-US" altLang="zh-CN" dirty="0"/>
              <a:t>Neural Nets in Practice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0" y="2398636"/>
            <a:ext cx="628650" cy="596344"/>
          </a:xfrm>
          <a:custGeom>
            <a:avLst/>
            <a:gdLst/>
            <a:ahLst/>
            <a:cxnLst/>
            <a:rect l="l" t="t" r="r" b="b"/>
            <a:pathLst>
              <a:path w="846455" h="687704">
                <a:moveTo>
                  <a:pt x="502355" y="0"/>
                </a:moveTo>
                <a:lnTo>
                  <a:pt x="502355" y="171846"/>
                </a:lnTo>
                <a:lnTo>
                  <a:pt x="0" y="171846"/>
                </a:lnTo>
                <a:lnTo>
                  <a:pt x="0" y="515540"/>
                </a:lnTo>
                <a:lnTo>
                  <a:pt x="502355" y="515540"/>
                </a:lnTo>
                <a:lnTo>
                  <a:pt x="502355" y="687386"/>
                </a:lnTo>
                <a:lnTo>
                  <a:pt x="846138" y="343694"/>
                </a:lnTo>
                <a:lnTo>
                  <a:pt x="50235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1" y="2398636"/>
            <a:ext cx="628649" cy="598011"/>
          </a:xfrm>
          <a:custGeom>
            <a:avLst/>
            <a:gdLst/>
            <a:ahLst/>
            <a:cxnLst/>
            <a:rect l="l" t="t" r="r" b="b"/>
            <a:pathLst>
              <a:path w="846455" h="687704">
                <a:moveTo>
                  <a:pt x="0" y="171846"/>
                </a:moveTo>
                <a:lnTo>
                  <a:pt x="502355" y="171846"/>
                </a:lnTo>
                <a:lnTo>
                  <a:pt x="502355" y="0"/>
                </a:lnTo>
                <a:lnTo>
                  <a:pt x="846138" y="343694"/>
                </a:lnTo>
                <a:lnTo>
                  <a:pt x="502355" y="687387"/>
                </a:lnTo>
                <a:lnTo>
                  <a:pt x="502355" y="515540"/>
                </a:lnTo>
                <a:lnTo>
                  <a:pt x="0" y="515540"/>
                </a:lnTo>
                <a:lnTo>
                  <a:pt x="0" y="171846"/>
                </a:lnTo>
                <a:close/>
              </a:path>
            </a:pathLst>
          </a:custGeom>
          <a:ln w="9525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22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Toy Example: Will I pass this class?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Let's start with a simple two feature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= Number of lectures you </a:t>
                </a:r>
                <a:r>
                  <a:rPr lang="en-US" altLang="zh-CN" dirty="0" smtClean="0"/>
                  <a:t>attend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= Hours spent on the final project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3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035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Toy Example: Will I pass this class?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495"/>
          <a:stretch/>
        </p:blipFill>
        <p:spPr>
          <a:xfrm>
            <a:off x="343572" y="1585515"/>
            <a:ext cx="8538136" cy="455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0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Toy Example: Will I pass this class?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42" y="1696720"/>
            <a:ext cx="8338676" cy="43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0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Toy Example: Will I pass this class?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11" y="1721424"/>
            <a:ext cx="8529876" cy="3378896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75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Toy Example: Will I pass this class?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20"/>
          <a:stretch/>
        </p:blipFill>
        <p:spPr>
          <a:xfrm>
            <a:off x="205606" y="1690304"/>
            <a:ext cx="8656475" cy="350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Review: Logistic </a:t>
            </a:r>
            <a:r>
              <a:rPr lang="en-US" altLang="zh-CN" dirty="0"/>
              <a:t>Regression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050" y="1549522"/>
            <a:ext cx="5930900" cy="4282126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263" y="2686191"/>
            <a:ext cx="3937137" cy="22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2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Toy Example: Will I pass this class?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loss of our network measures the cost incurred from incorrect predictions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03" y="2337983"/>
            <a:ext cx="7784627" cy="414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3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 Classification Loss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Binary Cross Entropy Loss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93270"/>
            <a:ext cx="7665605" cy="44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Multi-Class Classification Loss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70965"/>
            <a:ext cx="7886700" cy="4561919"/>
          </a:xfrm>
        </p:spPr>
        <p:txBody>
          <a:bodyPr/>
          <a:lstStyle/>
          <a:p>
            <a:r>
              <a:rPr lang="en-US" altLang="zh-CN" dirty="0"/>
              <a:t>Cross Entropy Loss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27" y="1806276"/>
            <a:ext cx="6145395" cy="47062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4988" r="5701"/>
          <a:stretch/>
        </p:blipFill>
        <p:spPr>
          <a:xfrm>
            <a:off x="6369050" y="1751489"/>
            <a:ext cx="2774950" cy="300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0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b="2126"/>
          <a:stretch/>
        </p:blipFill>
        <p:spPr>
          <a:xfrm>
            <a:off x="1210828" y="2056689"/>
            <a:ext cx="6195812" cy="42099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Regression Loss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Mean Squared Error Loss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95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Today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Neurons</a:t>
            </a:r>
          </a:p>
          <a:p>
            <a:r>
              <a:rPr lang="en-US" altLang="zh-CN" dirty="0"/>
              <a:t>Neural </a:t>
            </a:r>
            <a:r>
              <a:rPr lang="en-US" altLang="zh-CN" dirty="0" smtClean="0"/>
              <a:t>networks</a:t>
            </a:r>
          </a:p>
          <a:p>
            <a:r>
              <a:rPr lang="en-US" altLang="zh-CN" dirty="0"/>
              <a:t>Loss </a:t>
            </a:r>
            <a:r>
              <a:rPr lang="en-US" altLang="zh-CN" dirty="0" smtClean="0"/>
              <a:t>Functions</a:t>
            </a:r>
          </a:p>
          <a:p>
            <a:r>
              <a:rPr lang="en-US" altLang="zh-CN" dirty="0" smtClean="0"/>
              <a:t>Backpropagation</a:t>
            </a:r>
          </a:p>
          <a:p>
            <a:r>
              <a:rPr lang="en-US" altLang="zh-CN" dirty="0"/>
              <a:t>Nonlinearity </a:t>
            </a:r>
            <a:r>
              <a:rPr lang="en-US" altLang="zh-CN" dirty="0" smtClean="0"/>
              <a:t>Functions</a:t>
            </a:r>
          </a:p>
          <a:p>
            <a:r>
              <a:rPr lang="en-US" altLang="zh-CN" dirty="0"/>
              <a:t>Neural Nets in Practice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-1" y="2875201"/>
            <a:ext cx="628650" cy="596344"/>
          </a:xfrm>
          <a:custGeom>
            <a:avLst/>
            <a:gdLst/>
            <a:ahLst/>
            <a:cxnLst/>
            <a:rect l="l" t="t" r="r" b="b"/>
            <a:pathLst>
              <a:path w="846455" h="687704">
                <a:moveTo>
                  <a:pt x="502355" y="0"/>
                </a:moveTo>
                <a:lnTo>
                  <a:pt x="502355" y="171846"/>
                </a:lnTo>
                <a:lnTo>
                  <a:pt x="0" y="171846"/>
                </a:lnTo>
                <a:lnTo>
                  <a:pt x="0" y="515540"/>
                </a:lnTo>
                <a:lnTo>
                  <a:pt x="502355" y="515540"/>
                </a:lnTo>
                <a:lnTo>
                  <a:pt x="502355" y="687386"/>
                </a:lnTo>
                <a:lnTo>
                  <a:pt x="846138" y="343694"/>
                </a:lnTo>
                <a:lnTo>
                  <a:pt x="50235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98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Neural Networks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en-US" altLang="zh-CN" dirty="0" smtClean="0"/>
                  <a:t>How </a:t>
                </a:r>
                <a:r>
                  <a:rPr lang="en-US" altLang="zh-CN" dirty="0"/>
                  <a:t>do we learn the optimal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zh-CN" dirty="0"/>
                  <a:t> for our task</a:t>
                </a:r>
                <a:r>
                  <a:rPr lang="en-US" altLang="zh-CN" dirty="0" smtClean="0"/>
                  <a:t>?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Gradient descent: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31" y="1389709"/>
            <a:ext cx="4095819" cy="21746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992" y="4625492"/>
            <a:ext cx="3816095" cy="8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4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 Descent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79" y="1528988"/>
            <a:ext cx="8781881" cy="4363812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95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 Descent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294" y="1608880"/>
            <a:ext cx="7332182" cy="393539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67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 Descent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477" y="1516888"/>
            <a:ext cx="7316376" cy="4009661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76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 Descent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824" y="1574816"/>
            <a:ext cx="7374949" cy="3969457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8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038" y="4541266"/>
            <a:ext cx="341201" cy="35541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Review: Logistic Regression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object 2"/>
          <p:cNvSpPr/>
          <p:nvPr/>
        </p:nvSpPr>
        <p:spPr>
          <a:xfrm>
            <a:off x="3840481" y="4461393"/>
            <a:ext cx="3164618" cy="1478942"/>
          </a:xfrm>
          <a:custGeom>
            <a:avLst/>
            <a:gdLst/>
            <a:ahLst/>
            <a:cxnLst/>
            <a:rect l="l" t="t" r="r" b="b"/>
            <a:pathLst>
              <a:path w="3347720" h="967739">
                <a:moveTo>
                  <a:pt x="0" y="0"/>
                </a:moveTo>
                <a:lnTo>
                  <a:pt x="3347399" y="0"/>
                </a:lnTo>
                <a:lnTo>
                  <a:pt x="3347399" y="967499"/>
                </a:lnTo>
                <a:lnTo>
                  <a:pt x="0" y="967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50"/>
              <p:cNvSpPr txBox="1"/>
              <p:nvPr/>
            </p:nvSpPr>
            <p:spPr>
              <a:xfrm>
                <a:off x="4316247" y="4525432"/>
                <a:ext cx="3505861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/>
                    <a:ea typeface="等线" panose="02010600030101010101" pitchFamily="2" charset="-122"/>
                    <a:cs typeface="Times New Roman"/>
                  </a:rPr>
                  <a:t>=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/>
                      </a:rPr>
                      <m:t>𝑏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/>
                      </a:rPr>
                      <m:t>+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endParaRPr>
              </a:p>
            </p:txBody>
          </p:sp>
        </mc:Choice>
        <mc:Fallback xmlns="">
          <p:sp>
            <p:nvSpPr>
              <p:cNvPr id="17" name="object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247" y="4525432"/>
                <a:ext cx="3505861" cy="289823"/>
              </a:xfrm>
              <a:prstGeom prst="rect">
                <a:avLst/>
              </a:prstGeom>
              <a:blipFill>
                <a:blip r:embed="rId4"/>
                <a:stretch>
                  <a:fillRect l="-4000" t="-160417" b="-25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04" y="5495705"/>
            <a:ext cx="798645" cy="2438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038" y="4897352"/>
            <a:ext cx="2328703" cy="820591"/>
          </a:xfrm>
          <a:prstGeom prst="rect">
            <a:avLst/>
          </a:prstGeom>
        </p:spPr>
      </p:pic>
      <p:pic>
        <p:nvPicPr>
          <p:cNvPr id="13" name="内容占位符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57" y="1505744"/>
            <a:ext cx="8269086" cy="390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9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Neural Networks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050" y="1391253"/>
            <a:ext cx="3684270" cy="1991497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8" name="object 3"/>
          <p:cNvSpPr txBox="1"/>
          <p:nvPr/>
        </p:nvSpPr>
        <p:spPr>
          <a:xfrm>
            <a:off x="628650" y="3923839"/>
            <a:ext cx="8129270" cy="1930656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50800">
              <a:spcBef>
                <a:spcPts val="414"/>
              </a:spcBef>
            </a:pPr>
            <a:r>
              <a:rPr sz="2800" spc="-5" dirty="0" smtClean="0">
                <a:solidFill>
                  <a:prstClr val="black"/>
                </a:solidFill>
                <a:cs typeface="Arial"/>
              </a:rPr>
              <a:t>But how do we get gradients of lower layers </a:t>
            </a:r>
            <a:r>
              <a:rPr sz="2800" dirty="0" smtClean="0">
                <a:solidFill>
                  <a:prstClr val="black"/>
                </a:solidFill>
                <a:cs typeface="Arial"/>
              </a:rPr>
              <a:t>(e.g. </a:t>
            </a:r>
            <a:r>
              <a:rPr sz="2800" b="1" i="1" dirty="0" smtClean="0">
                <a:solidFill>
                  <a:srgbClr val="FF00FF"/>
                </a:solidFill>
                <a:cs typeface="Times New Roman"/>
              </a:rPr>
              <a:t>W</a:t>
            </a:r>
            <a:r>
              <a:rPr sz="2800" b="1" i="1" baseline="-32407" dirty="0" smtClean="0">
                <a:solidFill>
                  <a:srgbClr val="FF00FF"/>
                </a:solidFill>
                <a:cs typeface="Times New Roman"/>
              </a:rPr>
              <a:t>1</a:t>
            </a:r>
            <a:r>
              <a:rPr sz="2800" dirty="0" smtClean="0">
                <a:solidFill>
                  <a:prstClr val="black"/>
                </a:solidFill>
                <a:cs typeface="Arial"/>
              </a:rPr>
              <a:t>)</a:t>
            </a:r>
            <a:r>
              <a:rPr sz="2800" spc="5" dirty="0" smtClean="0">
                <a:solidFill>
                  <a:prstClr val="black"/>
                </a:solidFill>
                <a:cs typeface="Arial"/>
              </a:rPr>
              <a:t> </a:t>
            </a:r>
            <a:r>
              <a:rPr sz="2800" dirty="0" smtClean="0">
                <a:solidFill>
                  <a:prstClr val="black"/>
                </a:solidFill>
                <a:cs typeface="Arial"/>
              </a:rPr>
              <a:t>?</a:t>
            </a:r>
          </a:p>
          <a:p>
            <a:pPr marL="508000" indent="-367030">
              <a:spcBef>
                <a:spcPts val="315"/>
              </a:spcBef>
              <a:buFontTx/>
              <a:buChar char="●"/>
              <a:tabLst>
                <a:tab pos="507365" algn="l"/>
                <a:tab pos="508000" algn="l"/>
              </a:tabLst>
            </a:pPr>
            <a:r>
              <a:rPr sz="2400" spc="-5" dirty="0" smtClean="0">
                <a:solidFill>
                  <a:srgbClr val="0B5394"/>
                </a:solidFill>
                <a:cs typeface="Arial"/>
              </a:rPr>
              <a:t>Backpropagation!</a:t>
            </a:r>
            <a:endParaRPr lang="en-US" sz="2400" dirty="0">
              <a:solidFill>
                <a:prstClr val="black"/>
              </a:solidFill>
              <a:cs typeface="Arial"/>
            </a:endParaRPr>
          </a:p>
          <a:p>
            <a:pPr marL="965200" lvl="1" indent="-367030">
              <a:spcBef>
                <a:spcPts val="315"/>
              </a:spcBef>
              <a:buFontTx/>
              <a:buChar char="●"/>
              <a:tabLst>
                <a:tab pos="507365" algn="l"/>
                <a:tab pos="508000" algn="l"/>
              </a:tabLst>
            </a:pPr>
            <a:r>
              <a:rPr sz="2000" spc="-5" dirty="0" smtClean="0">
                <a:solidFill>
                  <a:prstClr val="black"/>
                </a:solidFill>
                <a:cs typeface="Arial"/>
              </a:rPr>
              <a:t>Repeated application of </a:t>
            </a:r>
            <a:r>
              <a:rPr sz="2000" dirty="0" smtClean="0">
                <a:solidFill>
                  <a:prstClr val="black"/>
                </a:solidFill>
                <a:cs typeface="Arial"/>
              </a:rPr>
              <a:t>chain rule </a:t>
            </a:r>
            <a:r>
              <a:rPr sz="2000" spc="-5" dirty="0" smtClean="0">
                <a:solidFill>
                  <a:prstClr val="black"/>
                </a:solidFill>
                <a:cs typeface="Arial"/>
              </a:rPr>
              <a:t>of</a:t>
            </a:r>
            <a:r>
              <a:rPr sz="2000" spc="-40" dirty="0" smtClean="0">
                <a:solidFill>
                  <a:prstClr val="black"/>
                </a:solidFill>
                <a:cs typeface="Arial"/>
              </a:rPr>
              <a:t> </a:t>
            </a:r>
            <a:r>
              <a:rPr sz="2000" dirty="0" smtClean="0">
                <a:solidFill>
                  <a:prstClr val="black"/>
                </a:solidFill>
                <a:cs typeface="Arial"/>
              </a:rPr>
              <a:t>calculus</a:t>
            </a:r>
          </a:p>
          <a:p>
            <a:pPr marL="965200" lvl="1" indent="-367030">
              <a:spcBef>
                <a:spcPts val="315"/>
              </a:spcBef>
              <a:buFontTx/>
              <a:buChar char="●"/>
              <a:tabLst>
                <a:tab pos="507365" algn="l"/>
                <a:tab pos="508000" algn="l"/>
              </a:tabLst>
            </a:pPr>
            <a:r>
              <a:rPr sz="2000" spc="-5" dirty="0" smtClean="0">
                <a:solidFill>
                  <a:prstClr val="black"/>
                </a:solidFill>
                <a:cs typeface="Arial"/>
              </a:rPr>
              <a:t>Locally </a:t>
            </a:r>
            <a:r>
              <a:rPr sz="2000" dirty="0" smtClean="0">
                <a:solidFill>
                  <a:prstClr val="black"/>
                </a:solidFill>
                <a:cs typeface="Arial"/>
              </a:rPr>
              <a:t>minimize </a:t>
            </a:r>
            <a:r>
              <a:rPr sz="2000" spc="-5" dirty="0" smtClean="0">
                <a:solidFill>
                  <a:prstClr val="black"/>
                </a:solidFill>
                <a:cs typeface="Arial"/>
              </a:rPr>
              <a:t>the</a:t>
            </a:r>
            <a:r>
              <a:rPr sz="2000" spc="-20" dirty="0" smtClean="0">
                <a:solidFill>
                  <a:prstClr val="black"/>
                </a:solidFill>
                <a:cs typeface="Arial"/>
              </a:rPr>
              <a:t> </a:t>
            </a:r>
            <a:r>
              <a:rPr sz="2000" spc="-5" dirty="0" smtClean="0">
                <a:solidFill>
                  <a:prstClr val="black"/>
                </a:solidFill>
                <a:cs typeface="Arial"/>
              </a:rPr>
              <a:t>objective</a:t>
            </a:r>
            <a:endParaRPr lang="en-US" sz="2000" dirty="0">
              <a:solidFill>
                <a:prstClr val="black"/>
              </a:solidFill>
              <a:cs typeface="Arial"/>
            </a:endParaRPr>
          </a:p>
          <a:p>
            <a:pPr marL="965200" lvl="1" indent="-367030">
              <a:spcBef>
                <a:spcPts val="315"/>
              </a:spcBef>
              <a:buFontTx/>
              <a:buChar char="●"/>
              <a:tabLst>
                <a:tab pos="507365" algn="l"/>
                <a:tab pos="508000" algn="l"/>
              </a:tabLst>
            </a:pPr>
            <a:r>
              <a:rPr sz="2000" spc="-5" dirty="0" smtClean="0">
                <a:solidFill>
                  <a:prstClr val="black"/>
                </a:solidFill>
                <a:cs typeface="Arial"/>
              </a:rPr>
              <a:t>Requires all </a:t>
            </a:r>
            <a:r>
              <a:rPr sz="2000" dirty="0" smtClean="0">
                <a:solidFill>
                  <a:prstClr val="black"/>
                </a:solidFill>
                <a:cs typeface="Arial"/>
              </a:rPr>
              <a:t>“blocks” </a:t>
            </a:r>
            <a:r>
              <a:rPr sz="2000" spc="-5" dirty="0" smtClean="0">
                <a:solidFill>
                  <a:prstClr val="black"/>
                </a:solidFill>
                <a:cs typeface="Arial"/>
              </a:rPr>
              <a:t>of the network to be</a:t>
            </a:r>
            <a:r>
              <a:rPr sz="2000" spc="-35" dirty="0" smtClean="0">
                <a:solidFill>
                  <a:prstClr val="black"/>
                </a:solidFill>
                <a:cs typeface="Arial"/>
              </a:rPr>
              <a:t> </a:t>
            </a:r>
            <a:r>
              <a:rPr sz="2000" spc="-10" dirty="0" smtClean="0">
                <a:solidFill>
                  <a:prstClr val="black"/>
                </a:solidFill>
                <a:cs typeface="Arial"/>
              </a:rPr>
              <a:t>differentiabl</a:t>
            </a:r>
            <a:r>
              <a:rPr sz="1600" spc="-10" dirty="0" smtClean="0">
                <a:solidFill>
                  <a:prstClr val="black"/>
                </a:solidFill>
                <a:latin typeface="Arial"/>
                <a:cs typeface="Arial"/>
              </a:rPr>
              <a:t>e</a:t>
            </a:r>
            <a:endParaRPr sz="16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994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Backpropagation Intro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457283"/>
            <a:ext cx="4235487" cy="1285917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40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Backpropagation Intro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457283"/>
            <a:ext cx="4235487" cy="1285917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object 3"/>
          <p:cNvSpPr/>
          <p:nvPr/>
        </p:nvSpPr>
        <p:spPr>
          <a:xfrm>
            <a:off x="235585" y="5261664"/>
            <a:ext cx="3173898" cy="7435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1616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52450" y="365127"/>
            <a:ext cx="7665605" cy="585111"/>
          </a:xfrm>
        </p:spPr>
        <p:txBody>
          <a:bodyPr/>
          <a:lstStyle/>
          <a:p>
            <a:r>
              <a:rPr lang="en-US" altLang="zh-CN" sz="3600" spc="-10" dirty="0"/>
              <a:t>Backpropagation</a:t>
            </a:r>
            <a:r>
              <a:rPr lang="en-US" altLang="zh-CN" sz="3600" spc="-85" dirty="0"/>
              <a:t> </a:t>
            </a:r>
            <a:r>
              <a:rPr lang="en-US" altLang="zh-CN" sz="3600" spc="-5" dirty="0"/>
              <a:t>Intro</a:t>
            </a:r>
            <a:endParaRPr lang="zh-CN" altLang="en-US" sz="3600" dirty="0"/>
          </a:p>
        </p:txBody>
      </p:sp>
      <p:sp>
        <p:nvSpPr>
          <p:cNvPr id="8" name="object 2"/>
          <p:cNvSpPr/>
          <p:nvPr/>
        </p:nvSpPr>
        <p:spPr>
          <a:xfrm>
            <a:off x="287140" y="1437158"/>
            <a:ext cx="8771929" cy="21353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3"/>
          <p:cNvSpPr/>
          <p:nvPr/>
        </p:nvSpPr>
        <p:spPr>
          <a:xfrm>
            <a:off x="73025" y="5256222"/>
            <a:ext cx="2689411" cy="696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4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52450" y="365127"/>
            <a:ext cx="7665605" cy="585111"/>
          </a:xfrm>
        </p:spPr>
        <p:txBody>
          <a:bodyPr/>
          <a:lstStyle/>
          <a:p>
            <a:r>
              <a:rPr lang="en-US" altLang="zh-CN" sz="3600" spc="-10" dirty="0"/>
              <a:t>Backpropagation</a:t>
            </a:r>
            <a:r>
              <a:rPr lang="en-US" altLang="zh-CN" sz="3600" spc="-85" dirty="0"/>
              <a:t> </a:t>
            </a:r>
            <a:r>
              <a:rPr lang="en-US" altLang="zh-CN" sz="3600" spc="-5" dirty="0"/>
              <a:t>Intro</a:t>
            </a:r>
            <a:endParaRPr lang="zh-CN" altLang="en-US" sz="36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0663" y="1434256"/>
            <a:ext cx="8998406" cy="4159142"/>
            <a:chOff x="70188" y="1548556"/>
            <a:chExt cx="8998406" cy="4159142"/>
          </a:xfrm>
        </p:grpSpPr>
        <p:sp>
          <p:nvSpPr>
            <p:cNvPr id="8" name="object 2"/>
            <p:cNvSpPr/>
            <p:nvPr/>
          </p:nvSpPr>
          <p:spPr>
            <a:xfrm>
              <a:off x="430124" y="5011320"/>
              <a:ext cx="2689411" cy="69637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bject 4"/>
            <p:cNvSpPr/>
            <p:nvPr/>
          </p:nvSpPr>
          <p:spPr>
            <a:xfrm>
              <a:off x="70188" y="1548556"/>
              <a:ext cx="8998406" cy="23003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object 5"/>
          <p:cNvSpPr/>
          <p:nvPr/>
        </p:nvSpPr>
        <p:spPr>
          <a:xfrm>
            <a:off x="1765304" y="2936481"/>
            <a:ext cx="2289175" cy="695325"/>
          </a:xfrm>
          <a:custGeom>
            <a:avLst/>
            <a:gdLst/>
            <a:ahLst/>
            <a:cxnLst/>
            <a:rect l="l" t="t" r="r" b="b"/>
            <a:pathLst>
              <a:path w="2289175" h="695325">
                <a:moveTo>
                  <a:pt x="2288999" y="695099"/>
                </a:moveTo>
                <a:lnTo>
                  <a:pt x="0" y="695099"/>
                </a:lnTo>
                <a:lnTo>
                  <a:pt x="0" y="0"/>
                </a:lnTo>
                <a:lnTo>
                  <a:pt x="2288999" y="0"/>
                </a:lnTo>
                <a:lnTo>
                  <a:pt x="2288999" y="695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79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52450" y="365127"/>
            <a:ext cx="7665605" cy="585111"/>
          </a:xfrm>
        </p:spPr>
        <p:txBody>
          <a:bodyPr/>
          <a:lstStyle/>
          <a:p>
            <a:r>
              <a:rPr lang="en-US" altLang="zh-CN" sz="3600" spc="-10" dirty="0"/>
              <a:t>Backpropagation</a:t>
            </a:r>
            <a:r>
              <a:rPr lang="en-US" altLang="zh-CN" sz="3600" spc="-85" dirty="0"/>
              <a:t> </a:t>
            </a:r>
            <a:r>
              <a:rPr lang="en-US" altLang="zh-CN" sz="3600" spc="-5" dirty="0"/>
              <a:t>Intro</a:t>
            </a:r>
            <a:endParaRPr lang="zh-CN" altLang="en-US" sz="36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59869" y="1437157"/>
            <a:ext cx="8998406" cy="4159103"/>
            <a:chOff x="145594" y="1437157"/>
            <a:chExt cx="8998406" cy="4159103"/>
          </a:xfrm>
        </p:grpSpPr>
        <p:sp>
          <p:nvSpPr>
            <p:cNvPr id="8" name="object 2"/>
            <p:cNvSpPr/>
            <p:nvPr/>
          </p:nvSpPr>
          <p:spPr>
            <a:xfrm>
              <a:off x="505530" y="4899882"/>
              <a:ext cx="2689411" cy="69637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bject 5"/>
            <p:cNvSpPr/>
            <p:nvPr/>
          </p:nvSpPr>
          <p:spPr>
            <a:xfrm>
              <a:off x="145594" y="1437157"/>
              <a:ext cx="8998406" cy="32074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object 6"/>
          <p:cNvSpPr/>
          <p:nvPr/>
        </p:nvSpPr>
        <p:spPr>
          <a:xfrm>
            <a:off x="1884362" y="2986849"/>
            <a:ext cx="2289175" cy="695325"/>
          </a:xfrm>
          <a:custGeom>
            <a:avLst/>
            <a:gdLst/>
            <a:ahLst/>
            <a:cxnLst/>
            <a:rect l="l" t="t" r="r" b="b"/>
            <a:pathLst>
              <a:path w="2289175" h="695325">
                <a:moveTo>
                  <a:pt x="2288999" y="695099"/>
                </a:moveTo>
                <a:lnTo>
                  <a:pt x="0" y="695099"/>
                </a:lnTo>
                <a:lnTo>
                  <a:pt x="0" y="0"/>
                </a:lnTo>
                <a:lnTo>
                  <a:pt x="2288999" y="0"/>
                </a:lnTo>
                <a:lnTo>
                  <a:pt x="2288999" y="695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bject 7"/>
          <p:cNvSpPr/>
          <p:nvPr/>
        </p:nvSpPr>
        <p:spPr>
          <a:xfrm>
            <a:off x="1884362" y="3885799"/>
            <a:ext cx="2289175" cy="695325"/>
          </a:xfrm>
          <a:custGeom>
            <a:avLst/>
            <a:gdLst/>
            <a:ahLst/>
            <a:cxnLst/>
            <a:rect l="l" t="t" r="r" b="b"/>
            <a:pathLst>
              <a:path w="2289175" h="695325">
                <a:moveTo>
                  <a:pt x="2288999" y="695099"/>
                </a:moveTo>
                <a:lnTo>
                  <a:pt x="0" y="695099"/>
                </a:lnTo>
                <a:lnTo>
                  <a:pt x="0" y="0"/>
                </a:lnTo>
                <a:lnTo>
                  <a:pt x="2288999" y="0"/>
                </a:lnTo>
                <a:lnTo>
                  <a:pt x="2288999" y="695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0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52450" y="365127"/>
            <a:ext cx="7665605" cy="585111"/>
          </a:xfrm>
        </p:spPr>
        <p:txBody>
          <a:bodyPr/>
          <a:lstStyle/>
          <a:p>
            <a:r>
              <a:rPr lang="en-US" altLang="zh-CN" sz="3600" spc="-10" dirty="0"/>
              <a:t>Backpropagation</a:t>
            </a:r>
            <a:r>
              <a:rPr lang="en-US" altLang="zh-CN" sz="3600" spc="-85" dirty="0"/>
              <a:t> </a:t>
            </a:r>
            <a:r>
              <a:rPr lang="en-US" altLang="zh-CN" sz="3600" spc="-5" dirty="0"/>
              <a:t>Intro</a:t>
            </a:r>
            <a:endParaRPr lang="zh-CN" altLang="en-US" sz="3600" dirty="0"/>
          </a:p>
        </p:txBody>
      </p:sp>
      <p:sp>
        <p:nvSpPr>
          <p:cNvPr id="8" name="object 4"/>
          <p:cNvSpPr/>
          <p:nvPr/>
        </p:nvSpPr>
        <p:spPr>
          <a:xfrm>
            <a:off x="53747" y="1437158"/>
            <a:ext cx="8998406" cy="4157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58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52450" y="365127"/>
            <a:ext cx="7665605" cy="585111"/>
          </a:xfrm>
        </p:spPr>
        <p:txBody>
          <a:bodyPr/>
          <a:lstStyle/>
          <a:p>
            <a:r>
              <a:rPr lang="en-US" altLang="zh-CN" sz="3600" spc="-10" dirty="0"/>
              <a:t>Backpropagation</a:t>
            </a:r>
            <a:r>
              <a:rPr lang="en-US" altLang="zh-CN" sz="3600" spc="-85" dirty="0"/>
              <a:t> </a:t>
            </a:r>
            <a:r>
              <a:rPr lang="en-US" altLang="zh-CN" sz="3600" spc="-5" dirty="0"/>
              <a:t>Intro</a:t>
            </a:r>
            <a:endParaRPr lang="zh-CN" altLang="en-US" sz="3600" dirty="0"/>
          </a:p>
        </p:txBody>
      </p:sp>
      <p:sp>
        <p:nvSpPr>
          <p:cNvPr id="8" name="object 4"/>
          <p:cNvSpPr/>
          <p:nvPr/>
        </p:nvSpPr>
        <p:spPr>
          <a:xfrm>
            <a:off x="53747" y="1437158"/>
            <a:ext cx="8998406" cy="4157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8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52450" y="365127"/>
            <a:ext cx="7665605" cy="585111"/>
          </a:xfrm>
        </p:spPr>
        <p:txBody>
          <a:bodyPr/>
          <a:lstStyle/>
          <a:p>
            <a:r>
              <a:rPr lang="en-US" altLang="zh-CN" sz="3600" spc="-10" dirty="0"/>
              <a:t>Backpropagation</a:t>
            </a:r>
            <a:r>
              <a:rPr lang="en-US" altLang="zh-CN" sz="3600" spc="-85" dirty="0"/>
              <a:t> </a:t>
            </a:r>
            <a:r>
              <a:rPr lang="en-US" altLang="zh-CN" sz="3600" spc="-5" dirty="0"/>
              <a:t>Intro</a:t>
            </a:r>
            <a:endParaRPr lang="zh-CN" altLang="en-US" sz="3600" dirty="0"/>
          </a:p>
        </p:txBody>
      </p:sp>
      <p:sp>
        <p:nvSpPr>
          <p:cNvPr id="8" name="object 4"/>
          <p:cNvSpPr/>
          <p:nvPr/>
        </p:nvSpPr>
        <p:spPr>
          <a:xfrm>
            <a:off x="57150" y="1437158"/>
            <a:ext cx="8998406" cy="4177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53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52450" y="365127"/>
            <a:ext cx="7665605" cy="585111"/>
          </a:xfrm>
        </p:spPr>
        <p:txBody>
          <a:bodyPr/>
          <a:lstStyle/>
          <a:p>
            <a:r>
              <a:rPr lang="en-US" altLang="zh-CN" sz="3600" spc="-10" dirty="0"/>
              <a:t>Backpropagation</a:t>
            </a:r>
            <a:r>
              <a:rPr lang="en-US" altLang="zh-CN" sz="3600" spc="-85" dirty="0"/>
              <a:t> </a:t>
            </a:r>
            <a:r>
              <a:rPr lang="en-US" altLang="zh-CN" sz="3600" spc="-5" dirty="0"/>
              <a:t>Intro</a:t>
            </a:r>
            <a:endParaRPr lang="zh-CN" altLang="en-US" sz="3600" dirty="0"/>
          </a:p>
        </p:txBody>
      </p:sp>
      <p:sp>
        <p:nvSpPr>
          <p:cNvPr id="8" name="object 4"/>
          <p:cNvSpPr/>
          <p:nvPr/>
        </p:nvSpPr>
        <p:spPr>
          <a:xfrm>
            <a:off x="60663" y="1437158"/>
            <a:ext cx="8998406" cy="4157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22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“Neuron” or “Perceptron”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2" y="1345071"/>
            <a:ext cx="8853938" cy="39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3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52450" y="365127"/>
            <a:ext cx="7665605" cy="585111"/>
          </a:xfrm>
        </p:spPr>
        <p:txBody>
          <a:bodyPr/>
          <a:lstStyle/>
          <a:p>
            <a:r>
              <a:rPr lang="en-US" altLang="zh-CN" sz="3600" spc="-10" dirty="0"/>
              <a:t>Backpropagation</a:t>
            </a:r>
            <a:r>
              <a:rPr lang="en-US" altLang="zh-CN" sz="3600" spc="-85" dirty="0"/>
              <a:t> </a:t>
            </a:r>
            <a:r>
              <a:rPr lang="en-US" altLang="zh-CN" sz="3600" spc="-5" dirty="0"/>
              <a:t>Intro</a:t>
            </a:r>
            <a:endParaRPr lang="zh-CN" altLang="en-US" sz="3600" dirty="0"/>
          </a:p>
        </p:txBody>
      </p:sp>
      <p:sp>
        <p:nvSpPr>
          <p:cNvPr id="8" name="object 4"/>
          <p:cNvSpPr/>
          <p:nvPr/>
        </p:nvSpPr>
        <p:spPr>
          <a:xfrm>
            <a:off x="59869" y="1437158"/>
            <a:ext cx="8998406" cy="4157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572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52450" y="365127"/>
            <a:ext cx="7665605" cy="585111"/>
          </a:xfrm>
        </p:spPr>
        <p:txBody>
          <a:bodyPr/>
          <a:lstStyle/>
          <a:p>
            <a:r>
              <a:rPr lang="en-US" altLang="zh-CN" sz="3600" spc="-10" dirty="0"/>
              <a:t>Backpropagation</a:t>
            </a:r>
            <a:r>
              <a:rPr lang="en-US" altLang="zh-CN" sz="3600" spc="-85" dirty="0"/>
              <a:t> </a:t>
            </a:r>
            <a:r>
              <a:rPr lang="en-US" altLang="zh-CN" sz="3600" spc="-5" dirty="0"/>
              <a:t>Intro</a:t>
            </a:r>
            <a:endParaRPr lang="zh-CN" altLang="en-US" sz="3600" dirty="0"/>
          </a:p>
        </p:txBody>
      </p:sp>
      <p:sp>
        <p:nvSpPr>
          <p:cNvPr id="8" name="object 4"/>
          <p:cNvSpPr/>
          <p:nvPr/>
        </p:nvSpPr>
        <p:spPr>
          <a:xfrm>
            <a:off x="59869" y="1437158"/>
            <a:ext cx="8998406" cy="4157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2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52450" y="365127"/>
            <a:ext cx="7665605" cy="585111"/>
          </a:xfrm>
        </p:spPr>
        <p:txBody>
          <a:bodyPr/>
          <a:lstStyle/>
          <a:p>
            <a:r>
              <a:rPr lang="en-US" altLang="zh-CN" sz="3600" spc="-10" dirty="0"/>
              <a:t>Backpropagation</a:t>
            </a:r>
            <a:r>
              <a:rPr lang="en-US" altLang="zh-CN" sz="3600" spc="-85" dirty="0"/>
              <a:t> </a:t>
            </a:r>
            <a:r>
              <a:rPr lang="en-US" altLang="zh-CN" sz="3600" spc="-5" dirty="0"/>
              <a:t>Intro</a:t>
            </a:r>
            <a:endParaRPr lang="zh-CN" altLang="en-US" sz="3600" dirty="0"/>
          </a:p>
        </p:txBody>
      </p:sp>
      <p:sp>
        <p:nvSpPr>
          <p:cNvPr id="8" name="object 4"/>
          <p:cNvSpPr/>
          <p:nvPr/>
        </p:nvSpPr>
        <p:spPr>
          <a:xfrm>
            <a:off x="53747" y="1437158"/>
            <a:ext cx="8998406" cy="4157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03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52450" y="365127"/>
            <a:ext cx="7665605" cy="585111"/>
          </a:xfrm>
        </p:spPr>
        <p:txBody>
          <a:bodyPr/>
          <a:lstStyle/>
          <a:p>
            <a:r>
              <a:rPr lang="en-US" altLang="zh-CN" sz="3600" spc="-10" dirty="0"/>
              <a:t>Backpropagation</a:t>
            </a:r>
            <a:r>
              <a:rPr lang="en-US" altLang="zh-CN" sz="3600" spc="-85" dirty="0"/>
              <a:t> </a:t>
            </a:r>
            <a:r>
              <a:rPr lang="en-US" altLang="zh-CN" sz="3600" spc="-5" dirty="0"/>
              <a:t>Intro</a:t>
            </a:r>
            <a:endParaRPr lang="zh-CN" altLang="en-US" sz="3600" dirty="0"/>
          </a:p>
        </p:txBody>
      </p:sp>
      <p:sp>
        <p:nvSpPr>
          <p:cNvPr id="8" name="object 4"/>
          <p:cNvSpPr/>
          <p:nvPr/>
        </p:nvSpPr>
        <p:spPr>
          <a:xfrm>
            <a:off x="57150" y="1437158"/>
            <a:ext cx="8998406" cy="4157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79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52450" y="365127"/>
            <a:ext cx="7665605" cy="585111"/>
          </a:xfrm>
        </p:spPr>
        <p:txBody>
          <a:bodyPr/>
          <a:lstStyle/>
          <a:p>
            <a:r>
              <a:rPr lang="en-US" altLang="zh-CN" sz="3600" spc="-10" dirty="0"/>
              <a:t>Backpropagation</a:t>
            </a:r>
            <a:r>
              <a:rPr lang="en-US" altLang="zh-CN" sz="3600" spc="-85" dirty="0"/>
              <a:t> </a:t>
            </a:r>
            <a:r>
              <a:rPr lang="en-US" altLang="zh-CN" sz="3600" spc="-5" dirty="0"/>
              <a:t>Intro</a:t>
            </a:r>
            <a:endParaRPr lang="zh-CN" altLang="en-US" sz="3600" dirty="0"/>
          </a:p>
        </p:txBody>
      </p:sp>
      <p:sp>
        <p:nvSpPr>
          <p:cNvPr id="8" name="object 4"/>
          <p:cNvSpPr/>
          <p:nvPr/>
        </p:nvSpPr>
        <p:spPr>
          <a:xfrm>
            <a:off x="59869" y="1437158"/>
            <a:ext cx="8998406" cy="4157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97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52450" y="365127"/>
            <a:ext cx="7665605" cy="585111"/>
          </a:xfrm>
        </p:spPr>
        <p:txBody>
          <a:bodyPr/>
          <a:lstStyle/>
          <a:p>
            <a:r>
              <a:rPr lang="en-US" altLang="zh-CN" sz="3600" spc="-10" dirty="0"/>
              <a:t>Backpropagation</a:t>
            </a:r>
            <a:r>
              <a:rPr lang="en-US" altLang="zh-CN" sz="3600" spc="-85" dirty="0"/>
              <a:t> </a:t>
            </a:r>
            <a:r>
              <a:rPr lang="en-US" altLang="zh-CN" sz="3600" spc="-5" dirty="0"/>
              <a:t>Intro</a:t>
            </a:r>
            <a:endParaRPr lang="zh-CN" altLang="en-US" sz="3600" dirty="0"/>
          </a:p>
        </p:txBody>
      </p:sp>
      <p:sp>
        <p:nvSpPr>
          <p:cNvPr id="8" name="object 4"/>
          <p:cNvSpPr/>
          <p:nvPr/>
        </p:nvSpPr>
        <p:spPr>
          <a:xfrm>
            <a:off x="53747" y="1437158"/>
            <a:ext cx="8998406" cy="4157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81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2450" y="365127"/>
            <a:ext cx="7665605" cy="585111"/>
          </a:xfrm>
        </p:spPr>
        <p:txBody>
          <a:bodyPr/>
          <a:lstStyle/>
          <a:p>
            <a:r>
              <a:rPr lang="en-US" altLang="zh-CN" sz="3600" spc="-10" dirty="0"/>
              <a:t>Backpropagation</a:t>
            </a:r>
            <a:r>
              <a:rPr lang="en-US" altLang="zh-CN" sz="3600" spc="-85" dirty="0"/>
              <a:t> </a:t>
            </a:r>
            <a:r>
              <a:rPr lang="en-US" altLang="zh-CN" sz="3600" spc="-5" dirty="0"/>
              <a:t>Intro</a:t>
            </a:r>
            <a:endParaRPr lang="zh-CN" altLang="en-US" sz="3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object 4"/>
          <p:cNvSpPr/>
          <p:nvPr/>
        </p:nvSpPr>
        <p:spPr>
          <a:xfrm>
            <a:off x="53747" y="1437158"/>
            <a:ext cx="8998406" cy="4157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ject 5"/>
          <p:cNvSpPr/>
          <p:nvPr/>
        </p:nvSpPr>
        <p:spPr>
          <a:xfrm>
            <a:off x="4953001" y="4127695"/>
            <a:ext cx="2667000" cy="1196779"/>
          </a:xfrm>
          <a:custGeom>
            <a:avLst/>
            <a:gdLst/>
            <a:ahLst/>
            <a:cxnLst/>
            <a:rect l="l" t="t" r="r" b="b"/>
            <a:pathLst>
              <a:path w="2798445" h="911860">
                <a:moveTo>
                  <a:pt x="0" y="911699"/>
                </a:moveTo>
                <a:lnTo>
                  <a:pt x="2798099" y="911699"/>
                </a:lnTo>
                <a:lnTo>
                  <a:pt x="2798099" y="0"/>
                </a:lnTo>
                <a:lnTo>
                  <a:pt x="0" y="0"/>
                </a:lnTo>
                <a:lnTo>
                  <a:pt x="0" y="911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bject 6"/>
          <p:cNvSpPr txBox="1"/>
          <p:nvPr/>
        </p:nvSpPr>
        <p:spPr>
          <a:xfrm>
            <a:off x="4771276" y="4834703"/>
            <a:ext cx="3513454" cy="62484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88900" rIns="0" bIns="0" rtlCol="0">
            <a:spAutoFit/>
          </a:bodyPr>
          <a:lstStyle/>
          <a:p>
            <a:pPr marL="85725" marR="233679" lvl="0" indent="0" algn="l" defTabSz="914400" rtl="0" eaLnBrk="1" fontAlgn="auto" latinLnBrk="0" hangingPunct="1">
              <a:lnSpc>
                <a:spcPts val="165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Tells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us: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 increasing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scale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1,  we decrease </a:t>
            </a:r>
            <a:r>
              <a:rPr kumimoji="0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f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scale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408737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-5" dirty="0" smtClean="0"/>
              <a:t>Backpropagation </a:t>
            </a:r>
            <a:r>
              <a:rPr lang="en-US" altLang="zh-CN" sz="3600" dirty="0" smtClean="0"/>
              <a:t>Example</a:t>
            </a:r>
            <a:endParaRPr lang="zh-CN" altLang="en-US" sz="3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611" y="1744833"/>
            <a:ext cx="6341309" cy="357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6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-5" dirty="0">
                <a:solidFill>
                  <a:prstClr val="black"/>
                </a:solidFill>
              </a:rPr>
              <a:t>Backpropagation </a:t>
            </a:r>
            <a:r>
              <a:rPr lang="en-US" altLang="zh-CN" sz="3600" dirty="0">
                <a:solidFill>
                  <a:prstClr val="black"/>
                </a:solidFill>
              </a:rPr>
              <a:t>Example</a:t>
            </a:r>
            <a:endParaRPr lang="zh-CN" altLang="en-US" sz="3200" dirty="0"/>
          </a:p>
        </p:txBody>
      </p:sp>
      <p:grpSp>
        <p:nvGrpSpPr>
          <p:cNvPr id="43" name="组合 42"/>
          <p:cNvGrpSpPr/>
          <p:nvPr/>
        </p:nvGrpSpPr>
        <p:grpSpPr>
          <a:xfrm>
            <a:off x="1142205" y="2271549"/>
            <a:ext cx="6859589" cy="1948025"/>
            <a:chOff x="1606769" y="2376325"/>
            <a:chExt cx="5737649" cy="1629410"/>
          </a:xfrm>
        </p:grpSpPr>
        <p:sp>
          <p:nvSpPr>
            <p:cNvPr id="7" name="object 2"/>
            <p:cNvSpPr/>
            <p:nvPr/>
          </p:nvSpPr>
          <p:spPr>
            <a:xfrm>
              <a:off x="4572000" y="2376325"/>
              <a:ext cx="1629410" cy="1629410"/>
            </a:xfrm>
            <a:custGeom>
              <a:avLst/>
              <a:gdLst/>
              <a:ahLst/>
              <a:cxnLst/>
              <a:rect l="l" t="t" r="r" b="b"/>
              <a:pathLst>
                <a:path w="1629410" h="1629410">
                  <a:moveTo>
                    <a:pt x="1628999" y="1628999"/>
                  </a:moveTo>
                  <a:lnTo>
                    <a:pt x="0" y="1628999"/>
                  </a:lnTo>
                  <a:lnTo>
                    <a:pt x="0" y="0"/>
                  </a:lnTo>
                  <a:lnTo>
                    <a:pt x="1628999" y="0"/>
                  </a:lnTo>
                  <a:lnTo>
                    <a:pt x="1628999" y="16289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bject 3"/>
            <p:cNvSpPr/>
            <p:nvPr/>
          </p:nvSpPr>
          <p:spPr>
            <a:xfrm>
              <a:off x="4572000" y="2376325"/>
              <a:ext cx="1629410" cy="1629410"/>
            </a:xfrm>
            <a:custGeom>
              <a:avLst/>
              <a:gdLst/>
              <a:ahLst/>
              <a:cxnLst/>
              <a:rect l="l" t="t" r="r" b="b"/>
              <a:pathLst>
                <a:path w="1629410" h="1629410">
                  <a:moveTo>
                    <a:pt x="0" y="0"/>
                  </a:moveTo>
                  <a:lnTo>
                    <a:pt x="1628999" y="0"/>
                  </a:lnTo>
                  <a:lnTo>
                    <a:pt x="1628999" y="1628999"/>
                  </a:lnTo>
                  <a:lnTo>
                    <a:pt x="0" y="16289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bject 4"/>
            <p:cNvSpPr/>
            <p:nvPr/>
          </p:nvSpPr>
          <p:spPr>
            <a:xfrm>
              <a:off x="2539750" y="2376325"/>
              <a:ext cx="1629410" cy="1629410"/>
            </a:xfrm>
            <a:custGeom>
              <a:avLst/>
              <a:gdLst/>
              <a:ahLst/>
              <a:cxnLst/>
              <a:rect l="l" t="t" r="r" b="b"/>
              <a:pathLst>
                <a:path w="1629410" h="1629410">
                  <a:moveTo>
                    <a:pt x="1628999" y="1628999"/>
                  </a:moveTo>
                  <a:lnTo>
                    <a:pt x="0" y="1628999"/>
                  </a:lnTo>
                  <a:lnTo>
                    <a:pt x="0" y="0"/>
                  </a:lnTo>
                  <a:lnTo>
                    <a:pt x="1628999" y="0"/>
                  </a:lnTo>
                  <a:lnTo>
                    <a:pt x="1628999" y="1628999"/>
                  </a:lnTo>
                  <a:close/>
                </a:path>
              </a:pathLst>
            </a:custGeom>
            <a:solidFill>
              <a:srgbClr val="8E7BC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bject 5"/>
            <p:cNvSpPr/>
            <p:nvPr/>
          </p:nvSpPr>
          <p:spPr>
            <a:xfrm>
              <a:off x="2539750" y="2376325"/>
              <a:ext cx="1629410" cy="1629410"/>
            </a:xfrm>
            <a:custGeom>
              <a:avLst/>
              <a:gdLst/>
              <a:ahLst/>
              <a:cxnLst/>
              <a:rect l="l" t="t" r="r" b="b"/>
              <a:pathLst>
                <a:path w="1629410" h="1629410">
                  <a:moveTo>
                    <a:pt x="0" y="0"/>
                  </a:moveTo>
                  <a:lnTo>
                    <a:pt x="1628999" y="0"/>
                  </a:lnTo>
                  <a:lnTo>
                    <a:pt x="1628999" y="1628999"/>
                  </a:lnTo>
                  <a:lnTo>
                    <a:pt x="0" y="16289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bject 6"/>
            <p:cNvSpPr/>
            <p:nvPr/>
          </p:nvSpPr>
          <p:spPr>
            <a:xfrm>
              <a:off x="4831143" y="2955097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bject 7"/>
            <p:cNvSpPr/>
            <p:nvPr/>
          </p:nvSpPr>
          <p:spPr>
            <a:xfrm>
              <a:off x="4831143" y="2955097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bject 8"/>
            <p:cNvSpPr/>
            <p:nvPr/>
          </p:nvSpPr>
          <p:spPr>
            <a:xfrm>
              <a:off x="2767955" y="2953085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bject 9"/>
            <p:cNvSpPr/>
            <p:nvPr/>
          </p:nvSpPr>
          <p:spPr>
            <a:xfrm>
              <a:off x="2767955" y="2953085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bject 11"/>
            <p:cNvSpPr txBox="1"/>
            <p:nvPr/>
          </p:nvSpPr>
          <p:spPr>
            <a:xfrm>
              <a:off x="1606769" y="2938981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x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6" name="object 12"/>
            <p:cNvSpPr txBox="1"/>
            <p:nvPr/>
          </p:nvSpPr>
          <p:spPr>
            <a:xfrm>
              <a:off x="7217418" y="2926468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ŷ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7" name="object 13"/>
            <p:cNvSpPr/>
            <p:nvPr/>
          </p:nvSpPr>
          <p:spPr>
            <a:xfrm>
              <a:off x="6028517" y="3143362"/>
              <a:ext cx="988060" cy="5715"/>
            </a:xfrm>
            <a:custGeom>
              <a:avLst/>
              <a:gdLst/>
              <a:ahLst/>
              <a:cxnLst/>
              <a:rect l="l" t="t" r="r" b="b"/>
              <a:pathLst>
                <a:path w="988059" h="5714">
                  <a:moveTo>
                    <a:pt x="0" y="0"/>
                  </a:moveTo>
                  <a:lnTo>
                    <a:pt x="988050" y="538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14"/>
            <p:cNvSpPr/>
            <p:nvPr/>
          </p:nvSpPr>
          <p:spPr>
            <a:xfrm>
              <a:off x="7016482" y="31330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171" y="0"/>
                  </a:lnTo>
                  <a:lnTo>
                    <a:pt x="43311" y="15968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bject 15"/>
            <p:cNvSpPr/>
            <p:nvPr/>
          </p:nvSpPr>
          <p:spPr>
            <a:xfrm>
              <a:off x="7016482" y="31330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311" y="15968"/>
                  </a:lnTo>
                  <a:lnTo>
                    <a:pt x="171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16"/>
            <p:cNvSpPr/>
            <p:nvPr/>
          </p:nvSpPr>
          <p:spPr>
            <a:xfrm>
              <a:off x="1877351" y="3139400"/>
              <a:ext cx="833755" cy="1905"/>
            </a:xfrm>
            <a:custGeom>
              <a:avLst/>
              <a:gdLst/>
              <a:ahLst/>
              <a:cxnLst/>
              <a:rect l="l" t="t" r="r" b="b"/>
              <a:pathLst>
                <a:path w="833755" h="1905">
                  <a:moveTo>
                    <a:pt x="0" y="0"/>
                  </a:moveTo>
                  <a:lnTo>
                    <a:pt x="833549" y="140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17"/>
            <p:cNvSpPr/>
            <p:nvPr/>
          </p:nvSpPr>
          <p:spPr>
            <a:xfrm>
              <a:off x="2710874" y="312507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52" y="0"/>
                  </a:lnTo>
                  <a:lnTo>
                    <a:pt x="43251" y="15805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18"/>
            <p:cNvSpPr/>
            <p:nvPr/>
          </p:nvSpPr>
          <p:spPr>
            <a:xfrm>
              <a:off x="2710874" y="312507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51" y="15805"/>
                  </a:lnTo>
                  <a:lnTo>
                    <a:pt x="52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19"/>
            <p:cNvSpPr/>
            <p:nvPr/>
          </p:nvSpPr>
          <p:spPr>
            <a:xfrm>
              <a:off x="3556430" y="2955175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20"/>
            <p:cNvSpPr/>
            <p:nvPr/>
          </p:nvSpPr>
          <p:spPr>
            <a:xfrm>
              <a:off x="3556430" y="2955175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bject 21"/>
            <p:cNvSpPr/>
            <p:nvPr/>
          </p:nvSpPr>
          <p:spPr>
            <a:xfrm>
              <a:off x="3648852" y="3051114"/>
              <a:ext cx="211877" cy="1841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22"/>
            <p:cNvSpPr txBox="1"/>
            <p:nvPr/>
          </p:nvSpPr>
          <p:spPr>
            <a:xfrm>
              <a:off x="2767955" y="2953085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</a:t>
              </a:r>
              <a:endParaRPr kumimoji="0" sz="1200" b="0" i="0" u="none" strike="noStrike" kern="1200" cap="none" spc="0" normalizeH="0" baseline="-3125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7" name="object 23"/>
            <p:cNvSpPr/>
            <p:nvPr/>
          </p:nvSpPr>
          <p:spPr>
            <a:xfrm>
              <a:off x="5631617" y="2955412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24"/>
            <p:cNvSpPr/>
            <p:nvPr/>
          </p:nvSpPr>
          <p:spPr>
            <a:xfrm>
              <a:off x="5631617" y="2955412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bject 25"/>
            <p:cNvSpPr/>
            <p:nvPr/>
          </p:nvSpPr>
          <p:spPr>
            <a:xfrm>
              <a:off x="5724039" y="3051352"/>
              <a:ext cx="211877" cy="1841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bject 26"/>
            <p:cNvSpPr txBox="1"/>
            <p:nvPr/>
          </p:nvSpPr>
          <p:spPr>
            <a:xfrm>
              <a:off x="4831143" y="2955097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200" b="0" i="0" u="none" strike="noStrike" kern="1200" cap="none" spc="0" normalizeH="0" baseline="-3125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1" name="object 27"/>
            <p:cNvSpPr txBox="1"/>
            <p:nvPr/>
          </p:nvSpPr>
          <p:spPr>
            <a:xfrm>
              <a:off x="3242814" y="2816670"/>
              <a:ext cx="22352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3174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</a:t>
              </a:r>
              <a:endParaRPr kumimoji="0" sz="1575" b="0" i="0" u="none" strike="noStrike" kern="1200" cap="none" spc="0" normalizeH="0" baseline="-31746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32" name="object 28"/>
            <p:cNvSpPr txBox="1"/>
            <p:nvPr/>
          </p:nvSpPr>
          <p:spPr>
            <a:xfrm>
              <a:off x="5356964" y="2802847"/>
              <a:ext cx="22352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3174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575" b="0" i="0" u="none" strike="noStrike" kern="1200" cap="none" spc="0" normalizeH="0" baseline="-31746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33" name="object 29"/>
            <p:cNvSpPr txBox="1"/>
            <p:nvPr/>
          </p:nvSpPr>
          <p:spPr>
            <a:xfrm>
              <a:off x="4212664" y="2810059"/>
              <a:ext cx="25717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h</a:t>
              </a:r>
              <a:r>
                <a:rPr kumimoji="0" sz="1575" b="1" i="1" u="none" strike="noStrike" kern="1200" cap="none" spc="0" normalizeH="0" baseline="-31746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</a:t>
              </a:r>
              <a:endParaRPr kumimoji="0" sz="1575" b="0" i="0" u="none" strike="noStrike" kern="1200" cap="none" spc="0" normalizeH="0" baseline="-31746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34" name="object 30"/>
            <p:cNvSpPr/>
            <p:nvPr/>
          </p:nvSpPr>
          <p:spPr>
            <a:xfrm>
              <a:off x="3953330" y="3143125"/>
              <a:ext cx="821055" cy="0"/>
            </a:xfrm>
            <a:custGeom>
              <a:avLst/>
              <a:gdLst/>
              <a:ahLst/>
              <a:cxnLst/>
              <a:rect l="l" t="t" r="r" b="b"/>
              <a:pathLst>
                <a:path w="821054">
                  <a:moveTo>
                    <a:pt x="0" y="0"/>
                  </a:moveTo>
                  <a:lnTo>
                    <a:pt x="8206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31"/>
            <p:cNvSpPr/>
            <p:nvPr/>
          </p:nvSpPr>
          <p:spPr>
            <a:xfrm>
              <a:off x="4773980" y="31273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32"/>
            <p:cNvSpPr/>
            <p:nvPr/>
          </p:nvSpPr>
          <p:spPr>
            <a:xfrm>
              <a:off x="4773980" y="31273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33"/>
            <p:cNvSpPr/>
            <p:nvPr/>
          </p:nvSpPr>
          <p:spPr>
            <a:xfrm>
              <a:off x="3164855" y="3141035"/>
              <a:ext cx="334645" cy="1905"/>
            </a:xfrm>
            <a:custGeom>
              <a:avLst/>
              <a:gdLst/>
              <a:ahLst/>
              <a:cxnLst/>
              <a:rect l="l" t="t" r="r" b="b"/>
              <a:pathLst>
                <a:path w="334645" h="1905">
                  <a:moveTo>
                    <a:pt x="0" y="0"/>
                  </a:moveTo>
                  <a:lnTo>
                    <a:pt x="334350" y="179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34"/>
            <p:cNvSpPr/>
            <p:nvPr/>
          </p:nvSpPr>
          <p:spPr>
            <a:xfrm>
              <a:off x="3499121" y="312709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168" y="0"/>
                  </a:lnTo>
                  <a:lnTo>
                    <a:pt x="43308" y="15964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bject 35"/>
            <p:cNvSpPr/>
            <p:nvPr/>
          </p:nvSpPr>
          <p:spPr>
            <a:xfrm>
              <a:off x="3499121" y="312709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308" y="15964"/>
                  </a:lnTo>
                  <a:lnTo>
                    <a:pt x="168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bject 36"/>
            <p:cNvSpPr/>
            <p:nvPr/>
          </p:nvSpPr>
          <p:spPr>
            <a:xfrm>
              <a:off x="5228043" y="3143048"/>
              <a:ext cx="346710" cy="635"/>
            </a:xfrm>
            <a:custGeom>
              <a:avLst/>
              <a:gdLst/>
              <a:ahLst/>
              <a:cxnLst/>
              <a:rect l="l" t="t" r="r" b="b"/>
              <a:pathLst>
                <a:path w="346710" h="635">
                  <a:moveTo>
                    <a:pt x="0" y="0"/>
                  </a:moveTo>
                  <a:lnTo>
                    <a:pt x="346349" y="257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bject 37"/>
            <p:cNvSpPr/>
            <p:nvPr/>
          </p:nvSpPr>
          <p:spPr>
            <a:xfrm>
              <a:off x="5574381" y="312757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23" y="0"/>
                  </a:lnTo>
                  <a:lnTo>
                    <a:pt x="43236" y="157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bject 38"/>
            <p:cNvSpPr/>
            <p:nvPr/>
          </p:nvSpPr>
          <p:spPr>
            <a:xfrm>
              <a:off x="5574381" y="312757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36" y="15764"/>
                  </a:lnTo>
                  <a:lnTo>
                    <a:pt x="23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231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-5" dirty="0">
                <a:solidFill>
                  <a:prstClr val="black"/>
                </a:solidFill>
              </a:rPr>
              <a:t>Backpropagation </a:t>
            </a:r>
            <a:r>
              <a:rPr lang="en-US" altLang="zh-CN" sz="3600" dirty="0">
                <a:solidFill>
                  <a:prstClr val="black"/>
                </a:solidFill>
              </a:rPr>
              <a:t>Example</a:t>
            </a:r>
            <a:endParaRPr lang="zh-CN" altLang="en-US" sz="3200" dirty="0"/>
          </a:p>
        </p:txBody>
      </p:sp>
      <p:grpSp>
        <p:nvGrpSpPr>
          <p:cNvPr id="54" name="组合 53"/>
          <p:cNvGrpSpPr/>
          <p:nvPr/>
        </p:nvGrpSpPr>
        <p:grpSpPr>
          <a:xfrm>
            <a:off x="1144133" y="2794868"/>
            <a:ext cx="6861661" cy="623390"/>
            <a:chOff x="1096611" y="2648134"/>
            <a:chExt cx="6267920" cy="569448"/>
          </a:xfrm>
        </p:grpSpPr>
        <p:sp>
          <p:nvSpPr>
            <p:cNvPr id="8" name="object 2"/>
            <p:cNvSpPr/>
            <p:nvPr/>
          </p:nvSpPr>
          <p:spPr>
            <a:xfrm>
              <a:off x="4618980" y="2806576"/>
              <a:ext cx="434248" cy="410662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bject 3"/>
            <p:cNvSpPr/>
            <p:nvPr/>
          </p:nvSpPr>
          <p:spPr>
            <a:xfrm>
              <a:off x="4618980" y="2806576"/>
              <a:ext cx="434248" cy="410662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bject 4"/>
            <p:cNvSpPr/>
            <p:nvPr/>
          </p:nvSpPr>
          <p:spPr>
            <a:xfrm>
              <a:off x="2365113" y="2804378"/>
              <a:ext cx="434248" cy="410662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bject 5"/>
            <p:cNvSpPr/>
            <p:nvPr/>
          </p:nvSpPr>
          <p:spPr>
            <a:xfrm>
              <a:off x="2365113" y="2804378"/>
              <a:ext cx="434248" cy="410662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bject 6"/>
            <p:cNvSpPr txBox="1"/>
            <p:nvPr/>
          </p:nvSpPr>
          <p:spPr>
            <a:xfrm>
              <a:off x="1096611" y="2788971"/>
              <a:ext cx="138737" cy="3274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x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3" name="object 7"/>
            <p:cNvSpPr txBox="1"/>
            <p:nvPr/>
          </p:nvSpPr>
          <p:spPr>
            <a:xfrm>
              <a:off x="7225794" y="2775301"/>
              <a:ext cx="138737" cy="3274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ŷ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4" name="object 8"/>
            <p:cNvSpPr/>
            <p:nvPr/>
          </p:nvSpPr>
          <p:spPr>
            <a:xfrm>
              <a:off x="5927015" y="3012241"/>
              <a:ext cx="1079376" cy="6243"/>
            </a:xfrm>
            <a:custGeom>
              <a:avLst/>
              <a:gdLst/>
              <a:ahLst/>
              <a:cxnLst/>
              <a:rect l="l" t="t" r="r" b="b"/>
              <a:pathLst>
                <a:path w="988059" h="5714">
                  <a:moveTo>
                    <a:pt x="0" y="0"/>
                  </a:moveTo>
                  <a:lnTo>
                    <a:pt x="988050" y="538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bject 9"/>
            <p:cNvSpPr/>
            <p:nvPr/>
          </p:nvSpPr>
          <p:spPr>
            <a:xfrm>
              <a:off x="7006288" y="3000941"/>
              <a:ext cx="47864" cy="34684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171" y="0"/>
                  </a:lnTo>
                  <a:lnTo>
                    <a:pt x="43311" y="15968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0"/>
            <p:cNvSpPr/>
            <p:nvPr/>
          </p:nvSpPr>
          <p:spPr>
            <a:xfrm>
              <a:off x="7006288" y="3000941"/>
              <a:ext cx="47864" cy="34684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311" y="15968"/>
                  </a:lnTo>
                  <a:lnTo>
                    <a:pt x="171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11"/>
            <p:cNvSpPr/>
            <p:nvPr/>
          </p:nvSpPr>
          <p:spPr>
            <a:xfrm>
              <a:off x="1392200" y="3007913"/>
              <a:ext cx="910810" cy="2081"/>
            </a:xfrm>
            <a:custGeom>
              <a:avLst/>
              <a:gdLst/>
              <a:ahLst/>
              <a:cxnLst/>
              <a:rect l="l" t="t" r="r" b="b"/>
              <a:pathLst>
                <a:path w="833755" h="1905">
                  <a:moveTo>
                    <a:pt x="0" y="0"/>
                  </a:moveTo>
                  <a:lnTo>
                    <a:pt x="833549" y="140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12"/>
            <p:cNvSpPr/>
            <p:nvPr/>
          </p:nvSpPr>
          <p:spPr>
            <a:xfrm>
              <a:off x="2302757" y="2992259"/>
              <a:ext cx="47864" cy="34684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52" y="0"/>
                  </a:lnTo>
                  <a:lnTo>
                    <a:pt x="43251" y="15805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bject 13"/>
            <p:cNvSpPr/>
            <p:nvPr/>
          </p:nvSpPr>
          <p:spPr>
            <a:xfrm>
              <a:off x="2302757" y="2992259"/>
              <a:ext cx="47864" cy="34684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51" y="15805"/>
                  </a:lnTo>
                  <a:lnTo>
                    <a:pt x="52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14"/>
            <p:cNvSpPr/>
            <p:nvPr/>
          </p:nvSpPr>
          <p:spPr>
            <a:xfrm>
              <a:off x="3226459" y="2806662"/>
              <a:ext cx="434248" cy="410662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15"/>
            <p:cNvSpPr/>
            <p:nvPr/>
          </p:nvSpPr>
          <p:spPr>
            <a:xfrm>
              <a:off x="3226459" y="2806662"/>
              <a:ext cx="434248" cy="410662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16"/>
            <p:cNvSpPr/>
            <p:nvPr/>
          </p:nvSpPr>
          <p:spPr>
            <a:xfrm>
              <a:off x="3327422" y="2911467"/>
              <a:ext cx="231459" cy="2011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17"/>
            <p:cNvSpPr txBox="1"/>
            <p:nvPr/>
          </p:nvSpPr>
          <p:spPr>
            <a:xfrm>
              <a:off x="2365113" y="2804378"/>
              <a:ext cx="434248" cy="41066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</a:t>
              </a:r>
              <a:endParaRPr kumimoji="0" sz="1200" b="0" i="0" u="none" strike="noStrike" kern="1200" cap="none" spc="0" normalizeH="0" baseline="-3125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4" name="object 18"/>
            <p:cNvSpPr/>
            <p:nvPr/>
          </p:nvSpPr>
          <p:spPr>
            <a:xfrm>
              <a:off x="5493434" y="2806920"/>
              <a:ext cx="434248" cy="410662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bject 19"/>
            <p:cNvSpPr/>
            <p:nvPr/>
          </p:nvSpPr>
          <p:spPr>
            <a:xfrm>
              <a:off x="5493434" y="2806920"/>
              <a:ext cx="434248" cy="410662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20"/>
            <p:cNvSpPr/>
            <p:nvPr/>
          </p:nvSpPr>
          <p:spPr>
            <a:xfrm>
              <a:off x="5594398" y="2911727"/>
              <a:ext cx="231459" cy="20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21"/>
            <p:cNvSpPr txBox="1"/>
            <p:nvPr/>
          </p:nvSpPr>
          <p:spPr>
            <a:xfrm>
              <a:off x="4618980" y="2806576"/>
              <a:ext cx="434248" cy="41066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200" b="0" i="0" u="none" strike="noStrike" kern="1200" cap="none" spc="0" normalizeH="0" baseline="-3125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8" name="object 22"/>
            <p:cNvSpPr txBox="1"/>
            <p:nvPr/>
          </p:nvSpPr>
          <p:spPr>
            <a:xfrm>
              <a:off x="2883858" y="2655356"/>
              <a:ext cx="244178" cy="2941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3174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</a:t>
              </a:r>
              <a:endParaRPr kumimoji="0" sz="1575" b="0" i="0" u="none" strike="noStrike" kern="1200" cap="none" spc="0" normalizeH="0" baseline="-31746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9" name="object 23"/>
            <p:cNvSpPr txBox="1"/>
            <p:nvPr/>
          </p:nvSpPr>
          <p:spPr>
            <a:xfrm>
              <a:off x="5146369" y="2651180"/>
              <a:ext cx="244178" cy="2941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3174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575" b="0" i="0" u="none" strike="noStrike" kern="1200" cap="none" spc="0" normalizeH="0" baseline="-31746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30" name="object 24"/>
            <p:cNvSpPr txBox="1"/>
            <p:nvPr/>
          </p:nvSpPr>
          <p:spPr>
            <a:xfrm>
              <a:off x="3943342" y="2648134"/>
              <a:ext cx="280943" cy="2941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h</a:t>
              </a:r>
              <a:r>
                <a:rPr kumimoji="0" sz="1575" b="1" i="1" u="none" strike="noStrike" kern="1200" cap="none" spc="0" normalizeH="0" baseline="-31746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</a:t>
              </a:r>
              <a:endParaRPr kumimoji="0" sz="1575" b="0" i="0" u="none" strike="noStrike" kern="1200" cap="none" spc="0" normalizeH="0" baseline="-31746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31" name="object 25"/>
            <p:cNvSpPr/>
            <p:nvPr/>
          </p:nvSpPr>
          <p:spPr>
            <a:xfrm>
              <a:off x="3660040" y="3011982"/>
              <a:ext cx="896937" cy="0"/>
            </a:xfrm>
            <a:custGeom>
              <a:avLst/>
              <a:gdLst/>
              <a:ahLst/>
              <a:cxnLst/>
              <a:rect l="l" t="t" r="r" b="b"/>
              <a:pathLst>
                <a:path w="821054">
                  <a:moveTo>
                    <a:pt x="0" y="0"/>
                  </a:moveTo>
                  <a:lnTo>
                    <a:pt x="8206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26"/>
            <p:cNvSpPr/>
            <p:nvPr/>
          </p:nvSpPr>
          <p:spPr>
            <a:xfrm>
              <a:off x="4556534" y="2994795"/>
              <a:ext cx="47864" cy="34684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27"/>
            <p:cNvSpPr/>
            <p:nvPr/>
          </p:nvSpPr>
          <p:spPr>
            <a:xfrm>
              <a:off x="4556534" y="2994795"/>
              <a:ext cx="47864" cy="34684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28"/>
            <p:cNvSpPr/>
            <p:nvPr/>
          </p:nvSpPr>
          <p:spPr>
            <a:xfrm>
              <a:off x="2798695" y="3009699"/>
              <a:ext cx="365573" cy="2081"/>
            </a:xfrm>
            <a:custGeom>
              <a:avLst/>
              <a:gdLst/>
              <a:ahLst/>
              <a:cxnLst/>
              <a:rect l="l" t="t" r="r" b="b"/>
              <a:pathLst>
                <a:path w="334645" h="1905">
                  <a:moveTo>
                    <a:pt x="0" y="0"/>
                  </a:moveTo>
                  <a:lnTo>
                    <a:pt x="334350" y="179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29"/>
            <p:cNvSpPr/>
            <p:nvPr/>
          </p:nvSpPr>
          <p:spPr>
            <a:xfrm>
              <a:off x="3163853" y="2994471"/>
              <a:ext cx="47864" cy="34684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168" y="0"/>
                  </a:lnTo>
                  <a:lnTo>
                    <a:pt x="43308" y="15964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30"/>
            <p:cNvSpPr/>
            <p:nvPr/>
          </p:nvSpPr>
          <p:spPr>
            <a:xfrm>
              <a:off x="3163853" y="2994471"/>
              <a:ext cx="47864" cy="34684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308" y="15964"/>
                  </a:lnTo>
                  <a:lnTo>
                    <a:pt x="168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31"/>
            <p:cNvSpPr/>
            <p:nvPr/>
          </p:nvSpPr>
          <p:spPr>
            <a:xfrm>
              <a:off x="5052562" y="3011898"/>
              <a:ext cx="378753" cy="694"/>
            </a:xfrm>
            <a:custGeom>
              <a:avLst/>
              <a:gdLst/>
              <a:ahLst/>
              <a:cxnLst/>
              <a:rect l="l" t="t" r="r" b="b"/>
              <a:pathLst>
                <a:path w="346710" h="635">
                  <a:moveTo>
                    <a:pt x="0" y="0"/>
                  </a:moveTo>
                  <a:lnTo>
                    <a:pt x="346349" y="257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32"/>
            <p:cNvSpPr/>
            <p:nvPr/>
          </p:nvSpPr>
          <p:spPr>
            <a:xfrm>
              <a:off x="5430908" y="2994991"/>
              <a:ext cx="47864" cy="34684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23" y="0"/>
                  </a:lnTo>
                  <a:lnTo>
                    <a:pt x="43236" y="157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bject 33"/>
            <p:cNvSpPr/>
            <p:nvPr/>
          </p:nvSpPr>
          <p:spPr>
            <a:xfrm>
              <a:off x="5430908" y="2994991"/>
              <a:ext cx="47864" cy="34684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36" y="15764"/>
                  </a:lnTo>
                  <a:lnTo>
                    <a:pt x="23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27664" y="3759279"/>
            <a:ext cx="8526772" cy="2270046"/>
            <a:chOff x="327664" y="3864054"/>
            <a:chExt cx="8526772" cy="2270046"/>
          </a:xfrm>
        </p:grpSpPr>
        <p:sp>
          <p:nvSpPr>
            <p:cNvPr id="40" name="object 34"/>
            <p:cNvSpPr txBox="1"/>
            <p:nvPr/>
          </p:nvSpPr>
          <p:spPr>
            <a:xfrm>
              <a:off x="2490733" y="3864054"/>
              <a:ext cx="1127241" cy="36071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E </a:t>
              </a: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= </a:t>
              </a:r>
              <a:r>
                <a:rPr kumimoji="0" sz="20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loss</a:t>
              </a:r>
              <a:r>
                <a:rPr kumimoji="0" sz="2000" b="0" i="0" u="none" strike="noStrike" kern="1200" cap="none" spc="-14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=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41" name="object 35"/>
            <p:cNvSpPr/>
            <p:nvPr/>
          </p:nvSpPr>
          <p:spPr>
            <a:xfrm>
              <a:off x="2555968" y="4763040"/>
              <a:ext cx="3324004" cy="13040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bject 36"/>
            <p:cNvSpPr/>
            <p:nvPr/>
          </p:nvSpPr>
          <p:spPr>
            <a:xfrm>
              <a:off x="5932105" y="5236639"/>
              <a:ext cx="948268" cy="262907"/>
            </a:xfrm>
            <a:custGeom>
              <a:avLst/>
              <a:gdLst/>
              <a:ahLst/>
              <a:cxnLst/>
              <a:rect l="l" t="t" r="r" b="b"/>
              <a:pathLst>
                <a:path w="868045" h="240664">
                  <a:moveTo>
                    <a:pt x="0" y="0"/>
                  </a:moveTo>
                  <a:lnTo>
                    <a:pt x="867424" y="24034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bject 37"/>
            <p:cNvSpPr/>
            <p:nvPr/>
          </p:nvSpPr>
          <p:spPr>
            <a:xfrm>
              <a:off x="6875108" y="5482629"/>
              <a:ext cx="50639" cy="33297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30322"/>
                  </a:moveTo>
                  <a:lnTo>
                    <a:pt x="8401" y="0"/>
                  </a:lnTo>
                  <a:lnTo>
                    <a:pt x="45856" y="26703"/>
                  </a:lnTo>
                  <a:lnTo>
                    <a:pt x="0" y="303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object 38"/>
            <p:cNvSpPr/>
            <p:nvPr/>
          </p:nvSpPr>
          <p:spPr>
            <a:xfrm>
              <a:off x="6875108" y="5482629"/>
              <a:ext cx="50639" cy="33297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30322"/>
                  </a:moveTo>
                  <a:lnTo>
                    <a:pt x="45856" y="26703"/>
                  </a:lnTo>
                  <a:lnTo>
                    <a:pt x="8401" y="0"/>
                  </a:lnTo>
                  <a:lnTo>
                    <a:pt x="0" y="3032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bject 40"/>
            <p:cNvSpPr/>
            <p:nvPr/>
          </p:nvSpPr>
          <p:spPr>
            <a:xfrm>
              <a:off x="3571968" y="3884708"/>
              <a:ext cx="3273413" cy="3079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object 41"/>
            <p:cNvSpPr txBox="1"/>
            <p:nvPr/>
          </p:nvSpPr>
          <p:spPr>
            <a:xfrm>
              <a:off x="327664" y="5120844"/>
              <a:ext cx="1632938" cy="489742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lvl="0" indent="0" algn="l" defTabSz="914400" rtl="0" eaLnBrk="1" fontAlgn="auto" latinLnBrk="0" hangingPunct="1">
                <a:lnSpc>
                  <a:spcPts val="1650"/>
                </a:lnSpc>
                <a:spcBef>
                  <a:spcPts val="18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Gradient</a:t>
              </a:r>
              <a:r>
                <a:rPr kumimoji="0" sz="1400" b="1" i="0" u="none" strike="noStrike" kern="1200" cap="none" spc="-9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400" b="1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Descent  </a:t>
              </a:r>
              <a:r>
                <a:rPr kumimoji="0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to Minimize</a:t>
              </a:r>
              <a:r>
                <a:rPr kumimoji="0" sz="1400" b="1" i="0" u="none" strike="noStrike" kern="1200" cap="none" spc="-8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400" b="1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loss: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7" name="object 42"/>
            <p:cNvSpPr/>
            <p:nvPr/>
          </p:nvSpPr>
          <p:spPr>
            <a:xfrm>
              <a:off x="5105471" y="4662463"/>
              <a:ext cx="782478" cy="740857"/>
            </a:xfrm>
            <a:custGeom>
              <a:avLst/>
              <a:gdLst/>
              <a:ahLst/>
              <a:cxnLst/>
              <a:rect l="l" t="t" r="r" b="b"/>
              <a:pathLst>
                <a:path w="716279" h="678179">
                  <a:moveTo>
                    <a:pt x="0" y="0"/>
                  </a:moveTo>
                  <a:lnTo>
                    <a:pt x="716099" y="0"/>
                  </a:lnTo>
                  <a:lnTo>
                    <a:pt x="716099" y="677699"/>
                  </a:lnTo>
                  <a:lnTo>
                    <a:pt x="0" y="677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bject 43"/>
            <p:cNvSpPr/>
            <p:nvPr/>
          </p:nvSpPr>
          <p:spPr>
            <a:xfrm>
              <a:off x="5086736" y="5446657"/>
              <a:ext cx="801208" cy="687443"/>
            </a:xfrm>
            <a:custGeom>
              <a:avLst/>
              <a:gdLst/>
              <a:ahLst/>
              <a:cxnLst/>
              <a:rect l="l" t="t" r="r" b="b"/>
              <a:pathLst>
                <a:path w="733425" h="629285">
                  <a:moveTo>
                    <a:pt x="0" y="0"/>
                  </a:moveTo>
                  <a:lnTo>
                    <a:pt x="733199" y="0"/>
                  </a:lnTo>
                  <a:lnTo>
                    <a:pt x="733199" y="629099"/>
                  </a:lnTo>
                  <a:lnTo>
                    <a:pt x="0" y="629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bject 44"/>
            <p:cNvSpPr txBox="1"/>
            <p:nvPr/>
          </p:nvSpPr>
          <p:spPr>
            <a:xfrm>
              <a:off x="6939861" y="5323651"/>
              <a:ext cx="1914575" cy="356508"/>
            </a:xfrm>
            <a:prstGeom prst="rect">
              <a:avLst/>
            </a:prstGeom>
            <a:solidFill>
              <a:srgbClr val="FFF1CC"/>
            </a:solidFill>
          </p:spPr>
          <p:txBody>
            <a:bodyPr vert="horz" wrap="square" lIns="0" tIns="78740" rIns="0" bIns="0" rtlCol="0">
              <a:spAutoFit/>
            </a:bodyPr>
            <a:lstStyle/>
            <a:p>
              <a:pPr marL="857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2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/>
                </a:rPr>
                <a:t>Need to find</a:t>
              </a:r>
              <a:r>
                <a:rPr kumimoji="0" b="0" i="0" u="none" strike="noStrike" kern="1200" cap="none" spc="-4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/>
                </a:rPr>
                <a:t> </a:t>
              </a:r>
              <a:r>
                <a:rPr kumimoji="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/>
                </a:rPr>
                <a:t>these!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endParaRPr>
            </a:p>
          </p:txBody>
        </p:sp>
        <p:sp>
          <p:nvSpPr>
            <p:cNvPr id="50" name="object 45"/>
            <p:cNvSpPr/>
            <p:nvPr/>
          </p:nvSpPr>
          <p:spPr>
            <a:xfrm>
              <a:off x="5887697" y="5574970"/>
              <a:ext cx="1013476" cy="336438"/>
            </a:xfrm>
            <a:custGeom>
              <a:avLst/>
              <a:gdLst/>
              <a:ahLst/>
              <a:cxnLst/>
              <a:rect l="l" t="t" r="r" b="b"/>
              <a:pathLst>
                <a:path w="927734" h="307975">
                  <a:moveTo>
                    <a:pt x="0" y="307517"/>
                  </a:moveTo>
                  <a:lnTo>
                    <a:pt x="927652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bject 46"/>
            <p:cNvSpPr/>
            <p:nvPr/>
          </p:nvSpPr>
          <p:spPr>
            <a:xfrm>
              <a:off x="6895676" y="5558657"/>
              <a:ext cx="50639" cy="33297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9900" y="29867"/>
                  </a:moveTo>
                  <a:lnTo>
                    <a:pt x="0" y="0"/>
                  </a:lnTo>
                  <a:lnTo>
                    <a:pt x="45979" y="1332"/>
                  </a:lnTo>
                  <a:lnTo>
                    <a:pt x="9900" y="298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bject 47"/>
            <p:cNvSpPr/>
            <p:nvPr/>
          </p:nvSpPr>
          <p:spPr>
            <a:xfrm>
              <a:off x="6895676" y="5558657"/>
              <a:ext cx="50639" cy="33297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9900" y="29867"/>
                  </a:moveTo>
                  <a:lnTo>
                    <a:pt x="45979" y="1332"/>
                  </a:lnTo>
                  <a:lnTo>
                    <a:pt x="0" y="0"/>
                  </a:lnTo>
                  <a:lnTo>
                    <a:pt x="9900" y="2986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3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“Neuron” or “Perceptron”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696" y="1640304"/>
            <a:ext cx="8360669" cy="273373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13359" y="4837676"/>
            <a:ext cx="8168641" cy="52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7445" marR="17780" lvl="0">
              <a:lnSpc>
                <a:spcPct val="101000"/>
              </a:lnSpc>
              <a:spcBef>
                <a:spcPts val="1365"/>
              </a:spcBef>
            </a:pPr>
            <a:r>
              <a:rPr lang="en-US" altLang="zh-CN" sz="2800" spc="-5" dirty="0">
                <a:solidFill>
                  <a:srgbClr val="434343"/>
                </a:solidFill>
                <a:cs typeface="Arial"/>
              </a:rPr>
              <a:t>From here on, we</a:t>
            </a:r>
            <a:r>
              <a:rPr lang="en-US" altLang="zh-CN" sz="2800" spc="-85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altLang="zh-CN" sz="2800" spc="-5" dirty="0" smtClean="0">
                <a:solidFill>
                  <a:srgbClr val="434343"/>
                </a:solidFill>
                <a:cs typeface="Arial"/>
              </a:rPr>
              <a:t>leave </a:t>
            </a:r>
            <a:r>
              <a:rPr lang="en-US" altLang="zh-CN" sz="2800" spc="-5" dirty="0">
                <a:solidFill>
                  <a:srgbClr val="434343"/>
                </a:solidFill>
                <a:cs typeface="Arial"/>
              </a:rPr>
              <a:t>out bias for</a:t>
            </a:r>
            <a:r>
              <a:rPr lang="en-US" altLang="zh-CN" sz="2800" spc="-40" dirty="0">
                <a:solidFill>
                  <a:srgbClr val="434343"/>
                </a:solidFill>
                <a:cs typeface="Arial"/>
              </a:rPr>
              <a:t> </a:t>
            </a:r>
            <a:r>
              <a:rPr lang="en-US" altLang="zh-CN" sz="2800" dirty="0">
                <a:solidFill>
                  <a:srgbClr val="434343"/>
                </a:solidFill>
                <a:cs typeface="Arial"/>
              </a:rPr>
              <a:t>simplicity</a:t>
            </a:r>
            <a:endParaRPr lang="en-US" altLang="zh-CN" sz="2800" dirty="0">
              <a:solidFill>
                <a:prstClr val="black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236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-5" dirty="0">
                <a:solidFill>
                  <a:prstClr val="black"/>
                </a:solidFill>
              </a:rPr>
              <a:t>Backpropagation </a:t>
            </a:r>
            <a:r>
              <a:rPr lang="en-US" altLang="zh-CN" sz="3600" dirty="0">
                <a:solidFill>
                  <a:prstClr val="black"/>
                </a:solidFill>
              </a:rPr>
              <a:t>Example</a:t>
            </a:r>
            <a:endParaRPr lang="zh-CN" altLang="en-US" sz="3200" dirty="0"/>
          </a:p>
        </p:txBody>
      </p:sp>
      <p:grpSp>
        <p:nvGrpSpPr>
          <p:cNvPr id="39" name="组合 38"/>
          <p:cNvGrpSpPr/>
          <p:nvPr/>
        </p:nvGrpSpPr>
        <p:grpSpPr>
          <a:xfrm>
            <a:off x="1598400" y="1646521"/>
            <a:ext cx="5737650" cy="514662"/>
            <a:chOff x="1794118" y="1631681"/>
            <a:chExt cx="5737650" cy="514662"/>
          </a:xfrm>
        </p:grpSpPr>
        <p:sp>
          <p:nvSpPr>
            <p:cNvPr id="9" name="object 5"/>
            <p:cNvSpPr/>
            <p:nvPr/>
          </p:nvSpPr>
          <p:spPr>
            <a:xfrm>
              <a:off x="5018492" y="1770108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bject 6"/>
            <p:cNvSpPr/>
            <p:nvPr/>
          </p:nvSpPr>
          <p:spPr>
            <a:xfrm>
              <a:off x="5018492" y="1770108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bject 7"/>
            <p:cNvSpPr/>
            <p:nvPr/>
          </p:nvSpPr>
          <p:spPr>
            <a:xfrm>
              <a:off x="2955304" y="176809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bject 8"/>
            <p:cNvSpPr/>
            <p:nvPr/>
          </p:nvSpPr>
          <p:spPr>
            <a:xfrm>
              <a:off x="2955304" y="176809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bject 9"/>
            <p:cNvSpPr txBox="1"/>
            <p:nvPr/>
          </p:nvSpPr>
          <p:spPr>
            <a:xfrm>
              <a:off x="1794118" y="1753992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x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4" name="object 10"/>
            <p:cNvSpPr txBox="1"/>
            <p:nvPr/>
          </p:nvSpPr>
          <p:spPr>
            <a:xfrm>
              <a:off x="7404768" y="1741479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ŷ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5" name="object 11"/>
            <p:cNvSpPr/>
            <p:nvPr/>
          </p:nvSpPr>
          <p:spPr>
            <a:xfrm>
              <a:off x="6215866" y="1958373"/>
              <a:ext cx="988060" cy="5715"/>
            </a:xfrm>
            <a:custGeom>
              <a:avLst/>
              <a:gdLst/>
              <a:ahLst/>
              <a:cxnLst/>
              <a:rect l="l" t="t" r="r" b="b"/>
              <a:pathLst>
                <a:path w="988059" h="5715">
                  <a:moveTo>
                    <a:pt x="0" y="0"/>
                  </a:moveTo>
                  <a:lnTo>
                    <a:pt x="988050" y="538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2"/>
            <p:cNvSpPr/>
            <p:nvPr/>
          </p:nvSpPr>
          <p:spPr>
            <a:xfrm>
              <a:off x="7203831" y="19480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171" y="0"/>
                  </a:lnTo>
                  <a:lnTo>
                    <a:pt x="43311" y="15968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13"/>
            <p:cNvSpPr/>
            <p:nvPr/>
          </p:nvSpPr>
          <p:spPr>
            <a:xfrm>
              <a:off x="7203831" y="19480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311" y="15968"/>
                  </a:lnTo>
                  <a:lnTo>
                    <a:pt x="171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14"/>
            <p:cNvSpPr/>
            <p:nvPr/>
          </p:nvSpPr>
          <p:spPr>
            <a:xfrm>
              <a:off x="2064699" y="1954410"/>
              <a:ext cx="833755" cy="1905"/>
            </a:xfrm>
            <a:custGeom>
              <a:avLst/>
              <a:gdLst/>
              <a:ahLst/>
              <a:cxnLst/>
              <a:rect l="l" t="t" r="r" b="b"/>
              <a:pathLst>
                <a:path w="833755" h="1905">
                  <a:moveTo>
                    <a:pt x="0" y="0"/>
                  </a:moveTo>
                  <a:lnTo>
                    <a:pt x="833549" y="140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bject 15"/>
            <p:cNvSpPr/>
            <p:nvPr/>
          </p:nvSpPr>
          <p:spPr>
            <a:xfrm>
              <a:off x="2898223" y="19400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52" y="0"/>
                  </a:lnTo>
                  <a:lnTo>
                    <a:pt x="43251" y="15805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16"/>
            <p:cNvSpPr/>
            <p:nvPr/>
          </p:nvSpPr>
          <p:spPr>
            <a:xfrm>
              <a:off x="2898223" y="19400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51" y="15805"/>
                  </a:lnTo>
                  <a:lnTo>
                    <a:pt x="52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17"/>
            <p:cNvSpPr/>
            <p:nvPr/>
          </p:nvSpPr>
          <p:spPr>
            <a:xfrm>
              <a:off x="3743779" y="177018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18"/>
            <p:cNvSpPr/>
            <p:nvPr/>
          </p:nvSpPr>
          <p:spPr>
            <a:xfrm>
              <a:off x="3743779" y="177018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19"/>
            <p:cNvSpPr/>
            <p:nvPr/>
          </p:nvSpPr>
          <p:spPr>
            <a:xfrm>
              <a:off x="3836201" y="1866125"/>
              <a:ext cx="211877" cy="1841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20"/>
            <p:cNvSpPr txBox="1"/>
            <p:nvPr/>
          </p:nvSpPr>
          <p:spPr>
            <a:xfrm>
              <a:off x="2955304" y="1768096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</a:t>
              </a:r>
              <a:endParaRPr kumimoji="0" sz="1200" b="0" i="0" u="none" strike="noStrike" kern="1200" cap="none" spc="0" normalizeH="0" baseline="-3125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5" name="object 21"/>
            <p:cNvSpPr/>
            <p:nvPr/>
          </p:nvSpPr>
          <p:spPr>
            <a:xfrm>
              <a:off x="5818966" y="1770423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22"/>
            <p:cNvSpPr/>
            <p:nvPr/>
          </p:nvSpPr>
          <p:spPr>
            <a:xfrm>
              <a:off x="5818966" y="1770423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23"/>
            <p:cNvSpPr/>
            <p:nvPr/>
          </p:nvSpPr>
          <p:spPr>
            <a:xfrm>
              <a:off x="5911388" y="1866363"/>
              <a:ext cx="211877" cy="1841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24"/>
            <p:cNvSpPr txBox="1"/>
            <p:nvPr/>
          </p:nvSpPr>
          <p:spPr>
            <a:xfrm>
              <a:off x="5018492" y="1770108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200" b="0" i="0" u="none" strike="noStrike" kern="1200" cap="none" spc="0" normalizeH="0" baseline="-3125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9" name="object 25"/>
            <p:cNvSpPr txBox="1"/>
            <p:nvPr/>
          </p:nvSpPr>
          <p:spPr>
            <a:xfrm>
              <a:off x="3417463" y="1631681"/>
              <a:ext cx="233680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08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20444" algn="l"/>
                  <a:tab pos="2125980" algn="l"/>
                </a:tabLst>
                <a:defRPr/>
              </a:pPr>
              <a:r>
                <a:rPr kumimoji="0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3174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	</a:t>
              </a:r>
              <a:r>
                <a:rPr kumimoji="0" sz="2400" b="1" i="1" u="none" strike="noStrike" kern="1200" cap="none" spc="0" normalizeH="0" baseline="1736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h</a:t>
              </a:r>
              <a:r>
                <a:rPr kumimoji="0" sz="1575" b="1" i="1" u="none" strike="noStrike" kern="1200" cap="none" spc="0" normalizeH="0" baseline="-29100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	</a:t>
              </a:r>
              <a:r>
                <a:rPr kumimoji="0" sz="2400" b="1" i="1" u="none" strike="noStrike" kern="1200" cap="none" spc="0" normalizeH="0" baseline="173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291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575" b="0" i="0" u="none" strike="noStrike" kern="1200" cap="none" spc="0" normalizeH="0" baseline="-291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30" name="object 26"/>
            <p:cNvSpPr/>
            <p:nvPr/>
          </p:nvSpPr>
          <p:spPr>
            <a:xfrm>
              <a:off x="4140679" y="1958136"/>
              <a:ext cx="821055" cy="0"/>
            </a:xfrm>
            <a:custGeom>
              <a:avLst/>
              <a:gdLst/>
              <a:ahLst/>
              <a:cxnLst/>
              <a:rect l="l" t="t" r="r" b="b"/>
              <a:pathLst>
                <a:path w="821054">
                  <a:moveTo>
                    <a:pt x="0" y="0"/>
                  </a:moveTo>
                  <a:lnTo>
                    <a:pt x="8206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27"/>
            <p:cNvSpPr/>
            <p:nvPr/>
          </p:nvSpPr>
          <p:spPr>
            <a:xfrm>
              <a:off x="4961329" y="19424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28"/>
            <p:cNvSpPr/>
            <p:nvPr/>
          </p:nvSpPr>
          <p:spPr>
            <a:xfrm>
              <a:off x="4961329" y="19424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29"/>
            <p:cNvSpPr/>
            <p:nvPr/>
          </p:nvSpPr>
          <p:spPr>
            <a:xfrm>
              <a:off x="3352204" y="1956046"/>
              <a:ext cx="334645" cy="1905"/>
            </a:xfrm>
            <a:custGeom>
              <a:avLst/>
              <a:gdLst/>
              <a:ahLst/>
              <a:cxnLst/>
              <a:rect l="l" t="t" r="r" b="b"/>
              <a:pathLst>
                <a:path w="334645" h="1905">
                  <a:moveTo>
                    <a:pt x="0" y="0"/>
                  </a:moveTo>
                  <a:lnTo>
                    <a:pt x="334350" y="179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30"/>
            <p:cNvSpPr/>
            <p:nvPr/>
          </p:nvSpPr>
          <p:spPr>
            <a:xfrm>
              <a:off x="3686471" y="19421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168" y="0"/>
                  </a:lnTo>
                  <a:lnTo>
                    <a:pt x="43308" y="159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31"/>
            <p:cNvSpPr/>
            <p:nvPr/>
          </p:nvSpPr>
          <p:spPr>
            <a:xfrm>
              <a:off x="3686471" y="19421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308" y="15964"/>
                  </a:lnTo>
                  <a:lnTo>
                    <a:pt x="168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32"/>
            <p:cNvSpPr/>
            <p:nvPr/>
          </p:nvSpPr>
          <p:spPr>
            <a:xfrm>
              <a:off x="5415392" y="1958058"/>
              <a:ext cx="346710" cy="635"/>
            </a:xfrm>
            <a:custGeom>
              <a:avLst/>
              <a:gdLst/>
              <a:ahLst/>
              <a:cxnLst/>
              <a:rect l="l" t="t" r="r" b="b"/>
              <a:pathLst>
                <a:path w="346710" h="634">
                  <a:moveTo>
                    <a:pt x="0" y="0"/>
                  </a:moveTo>
                  <a:lnTo>
                    <a:pt x="346349" y="257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33"/>
            <p:cNvSpPr/>
            <p:nvPr/>
          </p:nvSpPr>
          <p:spPr>
            <a:xfrm>
              <a:off x="5761730" y="19425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23" y="0"/>
                  </a:lnTo>
                  <a:lnTo>
                    <a:pt x="43236" y="157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34"/>
            <p:cNvSpPr/>
            <p:nvPr/>
          </p:nvSpPr>
          <p:spPr>
            <a:xfrm>
              <a:off x="5761730" y="19425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36" y="15764"/>
                  </a:lnTo>
                  <a:lnTo>
                    <a:pt x="23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1123111" y="2666600"/>
                <a:ext cx="50895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𝐸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5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=−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𝑦</m:t>
                      </m:r>
                      <m:func>
                        <m:func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−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1−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11" y="2666600"/>
                <a:ext cx="5089598" cy="369332"/>
              </a:xfrm>
              <a:prstGeom prst="rect">
                <a:avLst/>
              </a:prstGeom>
              <a:blipFill>
                <a:blip r:embed="rId4"/>
                <a:stretch>
                  <a:fillRect l="-2036" t="-13115" r="-4910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1120548" y="3163961"/>
                <a:ext cx="2248629" cy="714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zh-CN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48" y="3163961"/>
                <a:ext cx="2248629" cy="714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1067945" y="4058704"/>
                <a:ext cx="2146806" cy="374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𝒉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945" y="4058704"/>
                <a:ext cx="2146806" cy="374526"/>
              </a:xfrm>
              <a:prstGeom prst="rect">
                <a:avLst/>
              </a:prstGeom>
              <a:blipFill>
                <a:blip r:embed="rId6"/>
                <a:stretch>
                  <a:fillRect l="-1420" r="-852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1104061" y="4558828"/>
                <a:ext cx="2390847" cy="714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𝒉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061" y="4558828"/>
                <a:ext cx="2390847" cy="7149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1139566" y="5435307"/>
                <a:ext cx="2044919" cy="373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𝑇</m:t>
                          </m:r>
                        </m:sup>
                      </m:sSubSup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𝒙</m:t>
                      </m:r>
                    </m:oMath>
                  </m:oMathPara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566" y="5435307"/>
                <a:ext cx="2044919" cy="373820"/>
              </a:xfrm>
              <a:prstGeom prst="rect">
                <a:avLst/>
              </a:prstGeom>
              <a:blipFill>
                <a:blip r:embed="rId8"/>
                <a:stretch>
                  <a:fillRect l="-1791" t="-1639" r="-2090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1134620" y="5970048"/>
                <a:ext cx="34317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𝐸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5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𝑥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)))))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620" y="5970048"/>
                <a:ext cx="3431773" cy="369332"/>
              </a:xfrm>
              <a:prstGeom prst="rect">
                <a:avLst/>
              </a:prstGeom>
              <a:blipFill>
                <a:blip r:embed="rId9"/>
                <a:stretch>
                  <a:fillRect l="-1599" r="-2842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589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-5" dirty="0">
                <a:solidFill>
                  <a:prstClr val="black"/>
                </a:solidFill>
              </a:rPr>
              <a:t>Backpropagation </a:t>
            </a:r>
            <a:r>
              <a:rPr lang="en-US" altLang="zh-CN" sz="3600" dirty="0">
                <a:solidFill>
                  <a:prstClr val="black"/>
                </a:solidFill>
              </a:rPr>
              <a:t>Example</a:t>
            </a:r>
            <a:endParaRPr lang="zh-CN" altLang="en-US" sz="3200" dirty="0"/>
          </a:p>
        </p:txBody>
      </p:sp>
      <p:grpSp>
        <p:nvGrpSpPr>
          <p:cNvPr id="8" name="组合 7"/>
          <p:cNvGrpSpPr/>
          <p:nvPr/>
        </p:nvGrpSpPr>
        <p:grpSpPr>
          <a:xfrm>
            <a:off x="1598400" y="1646521"/>
            <a:ext cx="5737650" cy="514662"/>
            <a:chOff x="1794118" y="1631681"/>
            <a:chExt cx="5737650" cy="514662"/>
          </a:xfrm>
        </p:grpSpPr>
        <p:sp>
          <p:nvSpPr>
            <p:cNvPr id="9" name="object 5"/>
            <p:cNvSpPr/>
            <p:nvPr/>
          </p:nvSpPr>
          <p:spPr>
            <a:xfrm>
              <a:off x="5018492" y="1770108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bject 6"/>
            <p:cNvSpPr/>
            <p:nvPr/>
          </p:nvSpPr>
          <p:spPr>
            <a:xfrm>
              <a:off x="5018492" y="1770108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bject 7"/>
            <p:cNvSpPr/>
            <p:nvPr/>
          </p:nvSpPr>
          <p:spPr>
            <a:xfrm>
              <a:off x="2955304" y="176809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bject 8"/>
            <p:cNvSpPr/>
            <p:nvPr/>
          </p:nvSpPr>
          <p:spPr>
            <a:xfrm>
              <a:off x="2955304" y="176809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bject 9"/>
            <p:cNvSpPr txBox="1"/>
            <p:nvPr/>
          </p:nvSpPr>
          <p:spPr>
            <a:xfrm>
              <a:off x="1794118" y="1753992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x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4" name="object 10"/>
            <p:cNvSpPr txBox="1"/>
            <p:nvPr/>
          </p:nvSpPr>
          <p:spPr>
            <a:xfrm>
              <a:off x="7404768" y="1741479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ŷ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5" name="object 11"/>
            <p:cNvSpPr/>
            <p:nvPr/>
          </p:nvSpPr>
          <p:spPr>
            <a:xfrm>
              <a:off x="6215866" y="1958373"/>
              <a:ext cx="988060" cy="5715"/>
            </a:xfrm>
            <a:custGeom>
              <a:avLst/>
              <a:gdLst/>
              <a:ahLst/>
              <a:cxnLst/>
              <a:rect l="l" t="t" r="r" b="b"/>
              <a:pathLst>
                <a:path w="988059" h="5715">
                  <a:moveTo>
                    <a:pt x="0" y="0"/>
                  </a:moveTo>
                  <a:lnTo>
                    <a:pt x="988050" y="538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2"/>
            <p:cNvSpPr/>
            <p:nvPr/>
          </p:nvSpPr>
          <p:spPr>
            <a:xfrm>
              <a:off x="7203831" y="19480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171" y="0"/>
                  </a:lnTo>
                  <a:lnTo>
                    <a:pt x="43311" y="15968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13"/>
            <p:cNvSpPr/>
            <p:nvPr/>
          </p:nvSpPr>
          <p:spPr>
            <a:xfrm>
              <a:off x="7203831" y="19480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311" y="15968"/>
                  </a:lnTo>
                  <a:lnTo>
                    <a:pt x="171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14"/>
            <p:cNvSpPr/>
            <p:nvPr/>
          </p:nvSpPr>
          <p:spPr>
            <a:xfrm>
              <a:off x="2064699" y="1954410"/>
              <a:ext cx="833755" cy="1905"/>
            </a:xfrm>
            <a:custGeom>
              <a:avLst/>
              <a:gdLst/>
              <a:ahLst/>
              <a:cxnLst/>
              <a:rect l="l" t="t" r="r" b="b"/>
              <a:pathLst>
                <a:path w="833755" h="1905">
                  <a:moveTo>
                    <a:pt x="0" y="0"/>
                  </a:moveTo>
                  <a:lnTo>
                    <a:pt x="833549" y="140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bject 15"/>
            <p:cNvSpPr/>
            <p:nvPr/>
          </p:nvSpPr>
          <p:spPr>
            <a:xfrm>
              <a:off x="2898223" y="19400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52" y="0"/>
                  </a:lnTo>
                  <a:lnTo>
                    <a:pt x="43251" y="15805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16"/>
            <p:cNvSpPr/>
            <p:nvPr/>
          </p:nvSpPr>
          <p:spPr>
            <a:xfrm>
              <a:off x="2898223" y="19400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51" y="15805"/>
                  </a:lnTo>
                  <a:lnTo>
                    <a:pt x="52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17"/>
            <p:cNvSpPr/>
            <p:nvPr/>
          </p:nvSpPr>
          <p:spPr>
            <a:xfrm>
              <a:off x="3743779" y="177018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18"/>
            <p:cNvSpPr/>
            <p:nvPr/>
          </p:nvSpPr>
          <p:spPr>
            <a:xfrm>
              <a:off x="3743779" y="177018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19"/>
            <p:cNvSpPr/>
            <p:nvPr/>
          </p:nvSpPr>
          <p:spPr>
            <a:xfrm>
              <a:off x="3836201" y="1866125"/>
              <a:ext cx="211877" cy="1841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20"/>
            <p:cNvSpPr txBox="1"/>
            <p:nvPr/>
          </p:nvSpPr>
          <p:spPr>
            <a:xfrm>
              <a:off x="2955304" y="1768096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</a:t>
              </a:r>
              <a:endParaRPr kumimoji="0" sz="1200" b="0" i="0" u="none" strike="noStrike" kern="1200" cap="none" spc="0" normalizeH="0" baseline="-3125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5" name="object 21"/>
            <p:cNvSpPr/>
            <p:nvPr/>
          </p:nvSpPr>
          <p:spPr>
            <a:xfrm>
              <a:off x="5818966" y="1770423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22"/>
            <p:cNvSpPr/>
            <p:nvPr/>
          </p:nvSpPr>
          <p:spPr>
            <a:xfrm>
              <a:off x="5818966" y="1770423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23"/>
            <p:cNvSpPr/>
            <p:nvPr/>
          </p:nvSpPr>
          <p:spPr>
            <a:xfrm>
              <a:off x="5911388" y="1866363"/>
              <a:ext cx="211877" cy="1841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24"/>
            <p:cNvSpPr txBox="1"/>
            <p:nvPr/>
          </p:nvSpPr>
          <p:spPr>
            <a:xfrm>
              <a:off x="5018492" y="1770108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200" b="0" i="0" u="none" strike="noStrike" kern="1200" cap="none" spc="0" normalizeH="0" baseline="-3125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9" name="object 25"/>
            <p:cNvSpPr txBox="1"/>
            <p:nvPr/>
          </p:nvSpPr>
          <p:spPr>
            <a:xfrm>
              <a:off x="3417463" y="1631681"/>
              <a:ext cx="233680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08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20444" algn="l"/>
                  <a:tab pos="2125980" algn="l"/>
                </a:tabLst>
                <a:defRPr/>
              </a:pPr>
              <a:r>
                <a:rPr kumimoji="0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3174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	</a:t>
              </a:r>
              <a:r>
                <a:rPr kumimoji="0" sz="2400" b="1" i="1" u="none" strike="noStrike" kern="1200" cap="none" spc="0" normalizeH="0" baseline="1736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h</a:t>
              </a:r>
              <a:r>
                <a:rPr kumimoji="0" sz="1575" b="1" i="1" u="none" strike="noStrike" kern="1200" cap="none" spc="0" normalizeH="0" baseline="-29100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	</a:t>
              </a:r>
              <a:r>
                <a:rPr kumimoji="0" sz="2400" b="1" i="1" u="none" strike="noStrike" kern="1200" cap="none" spc="0" normalizeH="0" baseline="173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291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575" b="0" i="0" u="none" strike="noStrike" kern="1200" cap="none" spc="0" normalizeH="0" baseline="-291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30" name="object 26"/>
            <p:cNvSpPr/>
            <p:nvPr/>
          </p:nvSpPr>
          <p:spPr>
            <a:xfrm>
              <a:off x="4140679" y="1958136"/>
              <a:ext cx="821055" cy="0"/>
            </a:xfrm>
            <a:custGeom>
              <a:avLst/>
              <a:gdLst/>
              <a:ahLst/>
              <a:cxnLst/>
              <a:rect l="l" t="t" r="r" b="b"/>
              <a:pathLst>
                <a:path w="821054">
                  <a:moveTo>
                    <a:pt x="0" y="0"/>
                  </a:moveTo>
                  <a:lnTo>
                    <a:pt x="8206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27"/>
            <p:cNvSpPr/>
            <p:nvPr/>
          </p:nvSpPr>
          <p:spPr>
            <a:xfrm>
              <a:off x="4961329" y="19424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28"/>
            <p:cNvSpPr/>
            <p:nvPr/>
          </p:nvSpPr>
          <p:spPr>
            <a:xfrm>
              <a:off x="4961329" y="19424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29"/>
            <p:cNvSpPr/>
            <p:nvPr/>
          </p:nvSpPr>
          <p:spPr>
            <a:xfrm>
              <a:off x="3352204" y="1956046"/>
              <a:ext cx="334645" cy="1905"/>
            </a:xfrm>
            <a:custGeom>
              <a:avLst/>
              <a:gdLst/>
              <a:ahLst/>
              <a:cxnLst/>
              <a:rect l="l" t="t" r="r" b="b"/>
              <a:pathLst>
                <a:path w="334645" h="1905">
                  <a:moveTo>
                    <a:pt x="0" y="0"/>
                  </a:moveTo>
                  <a:lnTo>
                    <a:pt x="334350" y="179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30"/>
            <p:cNvSpPr/>
            <p:nvPr/>
          </p:nvSpPr>
          <p:spPr>
            <a:xfrm>
              <a:off x="3686471" y="19421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168" y="0"/>
                  </a:lnTo>
                  <a:lnTo>
                    <a:pt x="43308" y="159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31"/>
            <p:cNvSpPr/>
            <p:nvPr/>
          </p:nvSpPr>
          <p:spPr>
            <a:xfrm>
              <a:off x="3686471" y="19421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308" y="15964"/>
                  </a:lnTo>
                  <a:lnTo>
                    <a:pt x="168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32"/>
            <p:cNvSpPr/>
            <p:nvPr/>
          </p:nvSpPr>
          <p:spPr>
            <a:xfrm>
              <a:off x="5415392" y="1958058"/>
              <a:ext cx="346710" cy="635"/>
            </a:xfrm>
            <a:custGeom>
              <a:avLst/>
              <a:gdLst/>
              <a:ahLst/>
              <a:cxnLst/>
              <a:rect l="l" t="t" r="r" b="b"/>
              <a:pathLst>
                <a:path w="346710" h="634">
                  <a:moveTo>
                    <a:pt x="0" y="0"/>
                  </a:moveTo>
                  <a:lnTo>
                    <a:pt x="346349" y="257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33"/>
            <p:cNvSpPr/>
            <p:nvPr/>
          </p:nvSpPr>
          <p:spPr>
            <a:xfrm>
              <a:off x="5761730" y="19425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23" y="0"/>
                  </a:lnTo>
                  <a:lnTo>
                    <a:pt x="43236" y="157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34"/>
            <p:cNvSpPr/>
            <p:nvPr/>
          </p:nvSpPr>
          <p:spPr>
            <a:xfrm>
              <a:off x="5761730" y="19425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36" y="15764"/>
                  </a:lnTo>
                  <a:lnTo>
                    <a:pt x="23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9" name="object 9"/>
          <p:cNvSpPr/>
          <p:nvPr/>
        </p:nvSpPr>
        <p:spPr>
          <a:xfrm>
            <a:off x="2488509" y="4058704"/>
            <a:ext cx="414655" cy="395605"/>
          </a:xfrm>
          <a:custGeom>
            <a:avLst/>
            <a:gdLst/>
            <a:ahLst/>
            <a:cxnLst/>
            <a:rect l="l" t="t" r="r" b="b"/>
            <a:pathLst>
              <a:path w="414655" h="395605">
                <a:moveTo>
                  <a:pt x="0" y="0"/>
                </a:moveTo>
                <a:lnTo>
                  <a:pt x="414299" y="0"/>
                </a:lnTo>
                <a:lnTo>
                  <a:pt x="414299" y="395399"/>
                </a:lnTo>
                <a:lnTo>
                  <a:pt x="0" y="395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object 10"/>
          <p:cNvSpPr/>
          <p:nvPr/>
        </p:nvSpPr>
        <p:spPr>
          <a:xfrm>
            <a:off x="2474621" y="5420925"/>
            <a:ext cx="447593" cy="427787"/>
          </a:xfrm>
          <a:custGeom>
            <a:avLst/>
            <a:gdLst/>
            <a:ahLst/>
            <a:cxnLst/>
            <a:rect l="l" t="t" r="r" b="b"/>
            <a:pathLst>
              <a:path w="433704" h="374650">
                <a:moveTo>
                  <a:pt x="0" y="0"/>
                </a:moveTo>
                <a:lnTo>
                  <a:pt x="433199" y="0"/>
                </a:lnTo>
                <a:lnTo>
                  <a:pt x="433199" y="374399"/>
                </a:lnTo>
                <a:lnTo>
                  <a:pt x="0" y="374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317550" y="3586874"/>
            <a:ext cx="1381125" cy="1775899"/>
            <a:chOff x="6115050" y="3645026"/>
            <a:chExt cx="1235075" cy="1562880"/>
          </a:xfrm>
        </p:grpSpPr>
        <p:sp>
          <p:nvSpPr>
            <p:cNvPr id="51" name="object 5"/>
            <p:cNvSpPr/>
            <p:nvPr/>
          </p:nvSpPr>
          <p:spPr>
            <a:xfrm>
              <a:off x="6133999" y="3659675"/>
              <a:ext cx="547941" cy="6039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bject 6"/>
            <p:cNvSpPr/>
            <p:nvPr/>
          </p:nvSpPr>
          <p:spPr>
            <a:xfrm>
              <a:off x="6160550" y="4579927"/>
              <a:ext cx="602399" cy="6023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object 7"/>
            <p:cNvSpPr txBox="1"/>
            <p:nvPr/>
          </p:nvSpPr>
          <p:spPr>
            <a:xfrm>
              <a:off x="6115050" y="3645026"/>
              <a:ext cx="1235075" cy="615315"/>
            </a:xfrm>
            <a:prstGeom prst="rect">
              <a:avLst/>
            </a:prstGeom>
            <a:ln w="9524">
              <a:solidFill>
                <a:srgbClr val="FF0000"/>
              </a:solidFill>
            </a:ln>
          </p:spPr>
          <p:txBody>
            <a:bodyPr vert="horz" wrap="square" lIns="0" tIns="156210" rIns="0" bIns="0" rtlCol="0">
              <a:spAutoFit/>
            </a:bodyPr>
            <a:lstStyle/>
            <a:p>
              <a:pPr marL="68326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23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=</a:t>
              </a:r>
              <a:r>
                <a:rPr kumimoji="0" sz="2000" b="0" i="0" u="none" strike="noStrike" kern="1200" cap="none" spc="-4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sz="20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??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54" name="object 8"/>
            <p:cNvSpPr txBox="1"/>
            <p:nvPr/>
          </p:nvSpPr>
          <p:spPr>
            <a:xfrm>
              <a:off x="6160550" y="4529726"/>
              <a:ext cx="1141730" cy="678180"/>
            </a:xfrm>
            <a:prstGeom prst="rect">
              <a:avLst/>
            </a:prstGeom>
            <a:ln w="9524">
              <a:solidFill>
                <a:srgbClr val="00FFFF"/>
              </a:solidFill>
            </a:ln>
          </p:spPr>
          <p:txBody>
            <a:bodyPr vert="horz" wrap="square" lIns="0" tIns="200025" rIns="0" bIns="0" rtlCol="0">
              <a:spAutoFit/>
            </a:bodyPr>
            <a:lstStyle/>
            <a:p>
              <a:pPr marL="67119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5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=</a:t>
              </a:r>
              <a:r>
                <a:rPr kumimoji="0" sz="2000" b="0" i="0" u="none" strike="noStrike" kern="1200" cap="none" spc="-7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sz="20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??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1123111" y="2666600"/>
                <a:ext cx="50895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𝐸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5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=−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𝑦</m:t>
                      </m:r>
                      <m:func>
                        <m:func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−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1−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11" y="2666600"/>
                <a:ext cx="5089598" cy="369332"/>
              </a:xfrm>
              <a:prstGeom prst="rect">
                <a:avLst/>
              </a:prstGeom>
              <a:blipFill>
                <a:blip r:embed="rId6"/>
                <a:stretch>
                  <a:fillRect l="-2036" t="-13115" r="-4910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1120548" y="3163961"/>
                <a:ext cx="2248629" cy="714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zh-CN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48" y="3163961"/>
                <a:ext cx="2248629" cy="7149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1067945" y="4058704"/>
                <a:ext cx="2146806" cy="374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𝒉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945" y="4058704"/>
                <a:ext cx="2146806" cy="374526"/>
              </a:xfrm>
              <a:prstGeom prst="rect">
                <a:avLst/>
              </a:prstGeom>
              <a:blipFill>
                <a:blip r:embed="rId8"/>
                <a:stretch>
                  <a:fillRect l="-1420" r="-852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1104061" y="4558828"/>
                <a:ext cx="2390847" cy="714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𝒉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061" y="4558828"/>
                <a:ext cx="2390847" cy="7149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1139566" y="5435307"/>
                <a:ext cx="2044919" cy="373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𝑇</m:t>
                          </m:r>
                        </m:sup>
                      </m:sSub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566" y="5435307"/>
                <a:ext cx="2044919" cy="373820"/>
              </a:xfrm>
              <a:prstGeom prst="rect">
                <a:avLst/>
              </a:prstGeom>
              <a:blipFill>
                <a:blip r:embed="rId10"/>
                <a:stretch>
                  <a:fillRect l="-1791" t="-1639" r="-1194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1134620" y="5970048"/>
                <a:ext cx="34317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𝐸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5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𝑥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)))))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620" y="5970048"/>
                <a:ext cx="3431773" cy="369332"/>
              </a:xfrm>
              <a:prstGeom prst="rect">
                <a:avLst/>
              </a:prstGeom>
              <a:blipFill>
                <a:blip r:embed="rId11"/>
                <a:stretch>
                  <a:fillRect l="-1599" r="-2842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94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-5" dirty="0">
                <a:solidFill>
                  <a:prstClr val="black"/>
                </a:solidFill>
              </a:rPr>
              <a:t>Backpropagation </a:t>
            </a:r>
            <a:r>
              <a:rPr lang="en-US" altLang="zh-CN" sz="3600" dirty="0">
                <a:solidFill>
                  <a:prstClr val="black"/>
                </a:solidFill>
              </a:rPr>
              <a:t>Example</a:t>
            </a:r>
            <a:endParaRPr lang="zh-CN" altLang="en-US" sz="3200" dirty="0"/>
          </a:p>
        </p:txBody>
      </p:sp>
      <p:grpSp>
        <p:nvGrpSpPr>
          <p:cNvPr id="8" name="组合 7"/>
          <p:cNvGrpSpPr/>
          <p:nvPr/>
        </p:nvGrpSpPr>
        <p:grpSpPr>
          <a:xfrm>
            <a:off x="1598400" y="1646521"/>
            <a:ext cx="5737650" cy="514662"/>
            <a:chOff x="1794118" y="1631681"/>
            <a:chExt cx="5737650" cy="514662"/>
          </a:xfrm>
        </p:grpSpPr>
        <p:sp>
          <p:nvSpPr>
            <p:cNvPr id="9" name="object 5"/>
            <p:cNvSpPr/>
            <p:nvPr/>
          </p:nvSpPr>
          <p:spPr>
            <a:xfrm>
              <a:off x="5018492" y="1770108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bject 6"/>
            <p:cNvSpPr/>
            <p:nvPr/>
          </p:nvSpPr>
          <p:spPr>
            <a:xfrm>
              <a:off x="5018492" y="1770108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bject 7"/>
            <p:cNvSpPr/>
            <p:nvPr/>
          </p:nvSpPr>
          <p:spPr>
            <a:xfrm>
              <a:off x="2955304" y="176809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bject 8"/>
            <p:cNvSpPr/>
            <p:nvPr/>
          </p:nvSpPr>
          <p:spPr>
            <a:xfrm>
              <a:off x="2955304" y="176809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bject 9"/>
            <p:cNvSpPr txBox="1"/>
            <p:nvPr/>
          </p:nvSpPr>
          <p:spPr>
            <a:xfrm>
              <a:off x="1794118" y="1753992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x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4" name="object 10"/>
            <p:cNvSpPr txBox="1"/>
            <p:nvPr/>
          </p:nvSpPr>
          <p:spPr>
            <a:xfrm>
              <a:off x="7404768" y="1741479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ŷ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5" name="object 11"/>
            <p:cNvSpPr/>
            <p:nvPr/>
          </p:nvSpPr>
          <p:spPr>
            <a:xfrm>
              <a:off x="6215866" y="1958373"/>
              <a:ext cx="988060" cy="5715"/>
            </a:xfrm>
            <a:custGeom>
              <a:avLst/>
              <a:gdLst/>
              <a:ahLst/>
              <a:cxnLst/>
              <a:rect l="l" t="t" r="r" b="b"/>
              <a:pathLst>
                <a:path w="988059" h="5715">
                  <a:moveTo>
                    <a:pt x="0" y="0"/>
                  </a:moveTo>
                  <a:lnTo>
                    <a:pt x="988050" y="538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2"/>
            <p:cNvSpPr/>
            <p:nvPr/>
          </p:nvSpPr>
          <p:spPr>
            <a:xfrm>
              <a:off x="7203831" y="19480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171" y="0"/>
                  </a:lnTo>
                  <a:lnTo>
                    <a:pt x="43311" y="15968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13"/>
            <p:cNvSpPr/>
            <p:nvPr/>
          </p:nvSpPr>
          <p:spPr>
            <a:xfrm>
              <a:off x="7203831" y="19480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311" y="15968"/>
                  </a:lnTo>
                  <a:lnTo>
                    <a:pt x="171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14"/>
            <p:cNvSpPr/>
            <p:nvPr/>
          </p:nvSpPr>
          <p:spPr>
            <a:xfrm>
              <a:off x="2064699" y="1954410"/>
              <a:ext cx="833755" cy="1905"/>
            </a:xfrm>
            <a:custGeom>
              <a:avLst/>
              <a:gdLst/>
              <a:ahLst/>
              <a:cxnLst/>
              <a:rect l="l" t="t" r="r" b="b"/>
              <a:pathLst>
                <a:path w="833755" h="1905">
                  <a:moveTo>
                    <a:pt x="0" y="0"/>
                  </a:moveTo>
                  <a:lnTo>
                    <a:pt x="833549" y="140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bject 15"/>
            <p:cNvSpPr/>
            <p:nvPr/>
          </p:nvSpPr>
          <p:spPr>
            <a:xfrm>
              <a:off x="2898223" y="19400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52" y="0"/>
                  </a:lnTo>
                  <a:lnTo>
                    <a:pt x="43251" y="15805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16"/>
            <p:cNvSpPr/>
            <p:nvPr/>
          </p:nvSpPr>
          <p:spPr>
            <a:xfrm>
              <a:off x="2898223" y="19400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51" y="15805"/>
                  </a:lnTo>
                  <a:lnTo>
                    <a:pt x="52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17"/>
            <p:cNvSpPr/>
            <p:nvPr/>
          </p:nvSpPr>
          <p:spPr>
            <a:xfrm>
              <a:off x="3743779" y="177018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18"/>
            <p:cNvSpPr/>
            <p:nvPr/>
          </p:nvSpPr>
          <p:spPr>
            <a:xfrm>
              <a:off x="3743779" y="177018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19"/>
            <p:cNvSpPr/>
            <p:nvPr/>
          </p:nvSpPr>
          <p:spPr>
            <a:xfrm>
              <a:off x="3836201" y="1866125"/>
              <a:ext cx="211877" cy="1841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20"/>
            <p:cNvSpPr txBox="1"/>
            <p:nvPr/>
          </p:nvSpPr>
          <p:spPr>
            <a:xfrm>
              <a:off x="2955304" y="1768096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</a:t>
              </a:r>
              <a:endParaRPr kumimoji="0" sz="1200" b="0" i="0" u="none" strike="noStrike" kern="1200" cap="none" spc="0" normalizeH="0" baseline="-3125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5" name="object 21"/>
            <p:cNvSpPr/>
            <p:nvPr/>
          </p:nvSpPr>
          <p:spPr>
            <a:xfrm>
              <a:off x="5818966" y="1770423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22"/>
            <p:cNvSpPr/>
            <p:nvPr/>
          </p:nvSpPr>
          <p:spPr>
            <a:xfrm>
              <a:off x="5818966" y="1770423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23"/>
            <p:cNvSpPr/>
            <p:nvPr/>
          </p:nvSpPr>
          <p:spPr>
            <a:xfrm>
              <a:off x="5911388" y="1866363"/>
              <a:ext cx="211877" cy="1841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24"/>
            <p:cNvSpPr txBox="1"/>
            <p:nvPr/>
          </p:nvSpPr>
          <p:spPr>
            <a:xfrm>
              <a:off x="5018492" y="1770108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200" b="0" i="0" u="none" strike="noStrike" kern="1200" cap="none" spc="0" normalizeH="0" baseline="-3125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9" name="object 25"/>
            <p:cNvSpPr txBox="1"/>
            <p:nvPr/>
          </p:nvSpPr>
          <p:spPr>
            <a:xfrm>
              <a:off x="3417463" y="1631681"/>
              <a:ext cx="233680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08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20444" algn="l"/>
                  <a:tab pos="2125980" algn="l"/>
                </a:tabLst>
                <a:defRPr/>
              </a:pPr>
              <a:r>
                <a:rPr kumimoji="0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3174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	</a:t>
              </a:r>
              <a:r>
                <a:rPr kumimoji="0" sz="2400" b="1" i="1" u="none" strike="noStrike" kern="1200" cap="none" spc="0" normalizeH="0" baseline="1736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h</a:t>
              </a:r>
              <a:r>
                <a:rPr kumimoji="0" sz="1575" b="1" i="1" u="none" strike="noStrike" kern="1200" cap="none" spc="0" normalizeH="0" baseline="-29100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	</a:t>
              </a:r>
              <a:r>
                <a:rPr kumimoji="0" sz="2400" b="1" i="1" u="none" strike="noStrike" kern="1200" cap="none" spc="0" normalizeH="0" baseline="173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291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575" b="0" i="0" u="none" strike="noStrike" kern="1200" cap="none" spc="0" normalizeH="0" baseline="-291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30" name="object 26"/>
            <p:cNvSpPr/>
            <p:nvPr/>
          </p:nvSpPr>
          <p:spPr>
            <a:xfrm>
              <a:off x="4140679" y="1958136"/>
              <a:ext cx="821055" cy="0"/>
            </a:xfrm>
            <a:custGeom>
              <a:avLst/>
              <a:gdLst/>
              <a:ahLst/>
              <a:cxnLst/>
              <a:rect l="l" t="t" r="r" b="b"/>
              <a:pathLst>
                <a:path w="821054">
                  <a:moveTo>
                    <a:pt x="0" y="0"/>
                  </a:moveTo>
                  <a:lnTo>
                    <a:pt x="8206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27"/>
            <p:cNvSpPr/>
            <p:nvPr/>
          </p:nvSpPr>
          <p:spPr>
            <a:xfrm>
              <a:off x="4961329" y="19424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28"/>
            <p:cNvSpPr/>
            <p:nvPr/>
          </p:nvSpPr>
          <p:spPr>
            <a:xfrm>
              <a:off x="4961329" y="19424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29"/>
            <p:cNvSpPr/>
            <p:nvPr/>
          </p:nvSpPr>
          <p:spPr>
            <a:xfrm>
              <a:off x="3352204" y="1956046"/>
              <a:ext cx="334645" cy="1905"/>
            </a:xfrm>
            <a:custGeom>
              <a:avLst/>
              <a:gdLst/>
              <a:ahLst/>
              <a:cxnLst/>
              <a:rect l="l" t="t" r="r" b="b"/>
              <a:pathLst>
                <a:path w="334645" h="1905">
                  <a:moveTo>
                    <a:pt x="0" y="0"/>
                  </a:moveTo>
                  <a:lnTo>
                    <a:pt x="334350" y="179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30"/>
            <p:cNvSpPr/>
            <p:nvPr/>
          </p:nvSpPr>
          <p:spPr>
            <a:xfrm>
              <a:off x="3686471" y="19421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168" y="0"/>
                  </a:lnTo>
                  <a:lnTo>
                    <a:pt x="43308" y="159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31"/>
            <p:cNvSpPr/>
            <p:nvPr/>
          </p:nvSpPr>
          <p:spPr>
            <a:xfrm>
              <a:off x="3686471" y="19421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308" y="15964"/>
                  </a:lnTo>
                  <a:lnTo>
                    <a:pt x="168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32"/>
            <p:cNvSpPr/>
            <p:nvPr/>
          </p:nvSpPr>
          <p:spPr>
            <a:xfrm>
              <a:off x="5415392" y="1958058"/>
              <a:ext cx="346710" cy="635"/>
            </a:xfrm>
            <a:custGeom>
              <a:avLst/>
              <a:gdLst/>
              <a:ahLst/>
              <a:cxnLst/>
              <a:rect l="l" t="t" r="r" b="b"/>
              <a:pathLst>
                <a:path w="346710" h="634">
                  <a:moveTo>
                    <a:pt x="0" y="0"/>
                  </a:moveTo>
                  <a:lnTo>
                    <a:pt x="346349" y="257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33"/>
            <p:cNvSpPr/>
            <p:nvPr/>
          </p:nvSpPr>
          <p:spPr>
            <a:xfrm>
              <a:off x="5761730" y="19425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23" y="0"/>
                  </a:lnTo>
                  <a:lnTo>
                    <a:pt x="43236" y="157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34"/>
            <p:cNvSpPr/>
            <p:nvPr/>
          </p:nvSpPr>
          <p:spPr>
            <a:xfrm>
              <a:off x="5761730" y="19425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36" y="15764"/>
                  </a:lnTo>
                  <a:lnTo>
                    <a:pt x="23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5" name="object 9"/>
          <p:cNvSpPr/>
          <p:nvPr/>
        </p:nvSpPr>
        <p:spPr>
          <a:xfrm>
            <a:off x="2488509" y="4058704"/>
            <a:ext cx="414655" cy="395605"/>
          </a:xfrm>
          <a:custGeom>
            <a:avLst/>
            <a:gdLst/>
            <a:ahLst/>
            <a:cxnLst/>
            <a:rect l="l" t="t" r="r" b="b"/>
            <a:pathLst>
              <a:path w="414655" h="395605">
                <a:moveTo>
                  <a:pt x="0" y="0"/>
                </a:moveTo>
                <a:lnTo>
                  <a:pt x="414299" y="0"/>
                </a:lnTo>
                <a:lnTo>
                  <a:pt x="414299" y="395399"/>
                </a:lnTo>
                <a:lnTo>
                  <a:pt x="0" y="395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object 10"/>
          <p:cNvSpPr/>
          <p:nvPr/>
        </p:nvSpPr>
        <p:spPr>
          <a:xfrm>
            <a:off x="2474621" y="5420925"/>
            <a:ext cx="447593" cy="427787"/>
          </a:xfrm>
          <a:custGeom>
            <a:avLst/>
            <a:gdLst/>
            <a:ahLst/>
            <a:cxnLst/>
            <a:rect l="l" t="t" r="r" b="b"/>
            <a:pathLst>
              <a:path w="433704" h="374650">
                <a:moveTo>
                  <a:pt x="0" y="0"/>
                </a:moveTo>
                <a:lnTo>
                  <a:pt x="433199" y="0"/>
                </a:lnTo>
                <a:lnTo>
                  <a:pt x="433199" y="374399"/>
                </a:lnTo>
                <a:lnTo>
                  <a:pt x="0" y="374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6317550" y="3586874"/>
            <a:ext cx="1381125" cy="1775899"/>
            <a:chOff x="6115050" y="3645026"/>
            <a:chExt cx="1235075" cy="1562880"/>
          </a:xfrm>
        </p:grpSpPr>
        <p:sp>
          <p:nvSpPr>
            <p:cNvPr id="48" name="object 5"/>
            <p:cNvSpPr/>
            <p:nvPr/>
          </p:nvSpPr>
          <p:spPr>
            <a:xfrm>
              <a:off x="6133999" y="3659675"/>
              <a:ext cx="547941" cy="6039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bject 6"/>
            <p:cNvSpPr/>
            <p:nvPr/>
          </p:nvSpPr>
          <p:spPr>
            <a:xfrm>
              <a:off x="6160550" y="4579927"/>
              <a:ext cx="602399" cy="6023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object 7"/>
            <p:cNvSpPr txBox="1"/>
            <p:nvPr/>
          </p:nvSpPr>
          <p:spPr>
            <a:xfrm>
              <a:off x="6115050" y="3645026"/>
              <a:ext cx="1235075" cy="615315"/>
            </a:xfrm>
            <a:prstGeom prst="rect">
              <a:avLst/>
            </a:prstGeom>
            <a:ln w="9524">
              <a:solidFill>
                <a:srgbClr val="FF0000"/>
              </a:solidFill>
            </a:ln>
          </p:spPr>
          <p:txBody>
            <a:bodyPr vert="horz" wrap="square" lIns="0" tIns="156210" rIns="0" bIns="0" rtlCol="0">
              <a:spAutoFit/>
            </a:bodyPr>
            <a:lstStyle/>
            <a:p>
              <a:pPr marL="68326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23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=</a:t>
              </a:r>
              <a:r>
                <a:rPr kumimoji="0" sz="2000" b="0" i="0" u="none" strike="noStrike" kern="1200" cap="none" spc="-4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sz="20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??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51" name="object 8"/>
            <p:cNvSpPr txBox="1"/>
            <p:nvPr/>
          </p:nvSpPr>
          <p:spPr>
            <a:xfrm>
              <a:off x="6160550" y="4529726"/>
              <a:ext cx="1141730" cy="678180"/>
            </a:xfrm>
            <a:prstGeom prst="rect">
              <a:avLst/>
            </a:prstGeom>
            <a:ln w="9524">
              <a:solidFill>
                <a:srgbClr val="00FFFF"/>
              </a:solidFill>
            </a:ln>
          </p:spPr>
          <p:txBody>
            <a:bodyPr vert="horz" wrap="square" lIns="0" tIns="200025" rIns="0" bIns="0" rtlCol="0">
              <a:spAutoFit/>
            </a:bodyPr>
            <a:lstStyle/>
            <a:p>
              <a:pPr marL="67119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5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=</a:t>
              </a:r>
              <a:r>
                <a:rPr kumimoji="0" sz="2000" b="0" i="0" u="none" strike="noStrike" kern="1200" cap="none" spc="-7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 </a:t>
              </a:r>
              <a:r>
                <a:rPr kumimoji="0" sz="20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??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1123111" y="2666600"/>
                <a:ext cx="50895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𝐸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5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=−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𝑦</m:t>
                      </m:r>
                      <m:func>
                        <m:func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−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1−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11" y="2666600"/>
                <a:ext cx="5089598" cy="369332"/>
              </a:xfrm>
              <a:prstGeom prst="rect">
                <a:avLst/>
              </a:prstGeom>
              <a:blipFill>
                <a:blip r:embed="rId6"/>
                <a:stretch>
                  <a:fillRect l="-2036" t="-13115" r="-4910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1120548" y="3163961"/>
                <a:ext cx="2248629" cy="714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zh-CN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48" y="3163961"/>
                <a:ext cx="2248629" cy="7149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1067945" y="4058704"/>
                <a:ext cx="2146806" cy="374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𝒉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945" y="4058704"/>
                <a:ext cx="2146806" cy="374526"/>
              </a:xfrm>
              <a:prstGeom prst="rect">
                <a:avLst/>
              </a:prstGeom>
              <a:blipFill>
                <a:blip r:embed="rId8"/>
                <a:stretch>
                  <a:fillRect l="-1420" r="-852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1104061" y="4558828"/>
                <a:ext cx="2390847" cy="714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𝒉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061" y="4558828"/>
                <a:ext cx="2390847" cy="7149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1139566" y="5435307"/>
                <a:ext cx="2044919" cy="373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𝑇</m:t>
                          </m:r>
                        </m:sup>
                      </m:sSub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566" y="5435307"/>
                <a:ext cx="2044919" cy="373820"/>
              </a:xfrm>
              <a:prstGeom prst="rect">
                <a:avLst/>
              </a:prstGeom>
              <a:blipFill>
                <a:blip r:embed="rId10"/>
                <a:stretch>
                  <a:fillRect l="-1791" t="-1639" r="-1194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1134620" y="5970048"/>
                <a:ext cx="34317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𝐸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5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𝑥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)))))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620" y="5970048"/>
                <a:ext cx="3431773" cy="369332"/>
              </a:xfrm>
              <a:prstGeom prst="rect">
                <a:avLst/>
              </a:prstGeom>
              <a:blipFill>
                <a:blip r:embed="rId11"/>
                <a:stretch>
                  <a:fillRect l="-1599" r="-2842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组合 60"/>
          <p:cNvGrpSpPr/>
          <p:nvPr/>
        </p:nvGrpSpPr>
        <p:grpSpPr>
          <a:xfrm>
            <a:off x="4547468" y="6039111"/>
            <a:ext cx="4433972" cy="487313"/>
            <a:chOff x="4169450" y="4708870"/>
            <a:chExt cx="4195280" cy="487313"/>
          </a:xfrm>
        </p:grpSpPr>
        <p:sp>
          <p:nvSpPr>
            <p:cNvPr id="58" name="object 9"/>
            <p:cNvSpPr/>
            <p:nvPr/>
          </p:nvSpPr>
          <p:spPr>
            <a:xfrm>
              <a:off x="4169450" y="4821525"/>
              <a:ext cx="1986914" cy="0"/>
            </a:xfrm>
            <a:custGeom>
              <a:avLst/>
              <a:gdLst/>
              <a:ahLst/>
              <a:cxnLst/>
              <a:rect l="l" t="t" r="r" b="b"/>
              <a:pathLst>
                <a:path w="1986914">
                  <a:moveTo>
                    <a:pt x="0" y="0"/>
                  </a:moveTo>
                  <a:lnTo>
                    <a:pt x="1986749" y="0"/>
                  </a:lnTo>
                </a:path>
              </a:pathLst>
            </a:custGeom>
            <a:ln w="28574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bject 10"/>
            <p:cNvSpPr/>
            <p:nvPr/>
          </p:nvSpPr>
          <p:spPr>
            <a:xfrm>
              <a:off x="6141912" y="4760038"/>
              <a:ext cx="158251" cy="12297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object 43"/>
            <p:cNvSpPr txBox="1"/>
            <p:nvPr/>
          </p:nvSpPr>
          <p:spPr>
            <a:xfrm>
              <a:off x="6400675" y="4708870"/>
              <a:ext cx="1964055" cy="48731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ts val="187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/>
                </a:rPr>
                <a:t>Exploit the 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/>
                </a:rPr>
                <a:t>chain</a:t>
              </a:r>
              <a:r>
                <a:rPr kumimoji="0" b="0" i="0" u="none" strike="noStrike" kern="1200" cap="none" spc="-9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/>
                </a:rPr>
                <a:t> 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/>
                </a:rPr>
                <a:t>rule!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81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-5" dirty="0">
                <a:solidFill>
                  <a:prstClr val="black"/>
                </a:solidFill>
              </a:rPr>
              <a:t>Backpropagation </a:t>
            </a:r>
            <a:r>
              <a:rPr lang="en-US" altLang="zh-CN" sz="3600" dirty="0">
                <a:solidFill>
                  <a:prstClr val="black"/>
                </a:solidFill>
              </a:rPr>
              <a:t>Example</a:t>
            </a:r>
            <a:endParaRPr lang="zh-CN" altLang="en-US" sz="3200" dirty="0"/>
          </a:p>
        </p:txBody>
      </p:sp>
      <p:sp>
        <p:nvSpPr>
          <p:cNvPr id="8" name="object 2"/>
          <p:cNvSpPr/>
          <p:nvPr/>
        </p:nvSpPr>
        <p:spPr>
          <a:xfrm>
            <a:off x="276494" y="2960281"/>
            <a:ext cx="2469826" cy="2554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3"/>
          <p:cNvSpPr/>
          <p:nvPr/>
        </p:nvSpPr>
        <p:spPr>
          <a:xfrm>
            <a:off x="271731" y="2899258"/>
            <a:ext cx="2548890" cy="2663825"/>
          </a:xfrm>
          <a:custGeom>
            <a:avLst/>
            <a:gdLst/>
            <a:ahLst/>
            <a:cxnLst/>
            <a:rect l="l" t="t" r="r" b="b"/>
            <a:pathLst>
              <a:path w="2548890" h="2663825">
                <a:moveTo>
                  <a:pt x="0" y="0"/>
                </a:moveTo>
                <a:lnTo>
                  <a:pt x="2548549" y="0"/>
                </a:lnTo>
                <a:lnTo>
                  <a:pt x="2548549" y="2663299"/>
                </a:lnTo>
                <a:lnTo>
                  <a:pt x="0" y="2663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bject 6"/>
          <p:cNvSpPr/>
          <p:nvPr/>
        </p:nvSpPr>
        <p:spPr>
          <a:xfrm>
            <a:off x="3017859" y="3203800"/>
            <a:ext cx="801469" cy="613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ject 7"/>
          <p:cNvSpPr/>
          <p:nvPr/>
        </p:nvSpPr>
        <p:spPr>
          <a:xfrm>
            <a:off x="2998893" y="3165446"/>
            <a:ext cx="549275" cy="672465"/>
          </a:xfrm>
          <a:custGeom>
            <a:avLst/>
            <a:gdLst/>
            <a:ahLst/>
            <a:cxnLst/>
            <a:rect l="l" t="t" r="r" b="b"/>
            <a:pathLst>
              <a:path w="549275" h="672464">
                <a:moveTo>
                  <a:pt x="0" y="0"/>
                </a:moveTo>
                <a:lnTo>
                  <a:pt x="548699" y="0"/>
                </a:lnTo>
                <a:lnTo>
                  <a:pt x="548699" y="671999"/>
                </a:lnTo>
                <a:lnTo>
                  <a:pt x="0" y="671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bject 8"/>
          <p:cNvSpPr/>
          <p:nvPr/>
        </p:nvSpPr>
        <p:spPr>
          <a:xfrm>
            <a:off x="896543" y="4225495"/>
            <a:ext cx="334645" cy="344805"/>
          </a:xfrm>
          <a:custGeom>
            <a:avLst/>
            <a:gdLst/>
            <a:ahLst/>
            <a:cxnLst/>
            <a:rect l="l" t="t" r="r" b="b"/>
            <a:pathLst>
              <a:path w="334644" h="344804">
                <a:moveTo>
                  <a:pt x="0" y="0"/>
                </a:moveTo>
                <a:lnTo>
                  <a:pt x="334199" y="0"/>
                </a:lnTo>
                <a:lnTo>
                  <a:pt x="334199" y="344399"/>
                </a:lnTo>
                <a:lnTo>
                  <a:pt x="0" y="344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598400" y="1646521"/>
            <a:ext cx="5737650" cy="514662"/>
            <a:chOff x="1794118" y="1631681"/>
            <a:chExt cx="5737650" cy="514662"/>
          </a:xfrm>
        </p:grpSpPr>
        <p:sp>
          <p:nvSpPr>
            <p:cNvPr id="14" name="object 5"/>
            <p:cNvSpPr/>
            <p:nvPr/>
          </p:nvSpPr>
          <p:spPr>
            <a:xfrm>
              <a:off x="5018492" y="1770108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bject 6"/>
            <p:cNvSpPr/>
            <p:nvPr/>
          </p:nvSpPr>
          <p:spPr>
            <a:xfrm>
              <a:off x="5018492" y="1770108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7"/>
            <p:cNvSpPr/>
            <p:nvPr/>
          </p:nvSpPr>
          <p:spPr>
            <a:xfrm>
              <a:off x="2955304" y="176809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8"/>
            <p:cNvSpPr/>
            <p:nvPr/>
          </p:nvSpPr>
          <p:spPr>
            <a:xfrm>
              <a:off x="2955304" y="176809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9"/>
            <p:cNvSpPr txBox="1"/>
            <p:nvPr/>
          </p:nvSpPr>
          <p:spPr>
            <a:xfrm>
              <a:off x="1794118" y="1753992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x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9" name="object 10"/>
            <p:cNvSpPr txBox="1"/>
            <p:nvPr/>
          </p:nvSpPr>
          <p:spPr>
            <a:xfrm>
              <a:off x="7404768" y="1741479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ŷ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0" name="object 11"/>
            <p:cNvSpPr/>
            <p:nvPr/>
          </p:nvSpPr>
          <p:spPr>
            <a:xfrm>
              <a:off x="6215866" y="1958373"/>
              <a:ext cx="988060" cy="5715"/>
            </a:xfrm>
            <a:custGeom>
              <a:avLst/>
              <a:gdLst/>
              <a:ahLst/>
              <a:cxnLst/>
              <a:rect l="l" t="t" r="r" b="b"/>
              <a:pathLst>
                <a:path w="988059" h="5715">
                  <a:moveTo>
                    <a:pt x="0" y="0"/>
                  </a:moveTo>
                  <a:lnTo>
                    <a:pt x="988050" y="538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12"/>
            <p:cNvSpPr/>
            <p:nvPr/>
          </p:nvSpPr>
          <p:spPr>
            <a:xfrm>
              <a:off x="7203831" y="19480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171" y="0"/>
                  </a:lnTo>
                  <a:lnTo>
                    <a:pt x="43311" y="15968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13"/>
            <p:cNvSpPr/>
            <p:nvPr/>
          </p:nvSpPr>
          <p:spPr>
            <a:xfrm>
              <a:off x="7203831" y="19480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311" y="15968"/>
                  </a:lnTo>
                  <a:lnTo>
                    <a:pt x="171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14"/>
            <p:cNvSpPr/>
            <p:nvPr/>
          </p:nvSpPr>
          <p:spPr>
            <a:xfrm>
              <a:off x="2064699" y="1954410"/>
              <a:ext cx="833755" cy="1905"/>
            </a:xfrm>
            <a:custGeom>
              <a:avLst/>
              <a:gdLst/>
              <a:ahLst/>
              <a:cxnLst/>
              <a:rect l="l" t="t" r="r" b="b"/>
              <a:pathLst>
                <a:path w="833755" h="1905">
                  <a:moveTo>
                    <a:pt x="0" y="0"/>
                  </a:moveTo>
                  <a:lnTo>
                    <a:pt x="833549" y="140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15"/>
            <p:cNvSpPr/>
            <p:nvPr/>
          </p:nvSpPr>
          <p:spPr>
            <a:xfrm>
              <a:off x="2898223" y="19400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52" y="0"/>
                  </a:lnTo>
                  <a:lnTo>
                    <a:pt x="43251" y="15805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bject 16"/>
            <p:cNvSpPr/>
            <p:nvPr/>
          </p:nvSpPr>
          <p:spPr>
            <a:xfrm>
              <a:off x="2898223" y="19400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51" y="15805"/>
                  </a:lnTo>
                  <a:lnTo>
                    <a:pt x="52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17"/>
            <p:cNvSpPr/>
            <p:nvPr/>
          </p:nvSpPr>
          <p:spPr>
            <a:xfrm>
              <a:off x="3743779" y="177018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18"/>
            <p:cNvSpPr/>
            <p:nvPr/>
          </p:nvSpPr>
          <p:spPr>
            <a:xfrm>
              <a:off x="3743779" y="177018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19"/>
            <p:cNvSpPr/>
            <p:nvPr/>
          </p:nvSpPr>
          <p:spPr>
            <a:xfrm>
              <a:off x="3836201" y="1866125"/>
              <a:ext cx="211877" cy="1841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bject 20"/>
            <p:cNvSpPr txBox="1"/>
            <p:nvPr/>
          </p:nvSpPr>
          <p:spPr>
            <a:xfrm>
              <a:off x="2955304" y="1768096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</a:t>
              </a:r>
              <a:endParaRPr kumimoji="0" sz="1200" b="0" i="0" u="none" strike="noStrike" kern="1200" cap="none" spc="0" normalizeH="0" baseline="-3125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0" name="object 21"/>
            <p:cNvSpPr/>
            <p:nvPr/>
          </p:nvSpPr>
          <p:spPr>
            <a:xfrm>
              <a:off x="5818966" y="1770423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22"/>
            <p:cNvSpPr/>
            <p:nvPr/>
          </p:nvSpPr>
          <p:spPr>
            <a:xfrm>
              <a:off x="5818966" y="1770423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23"/>
            <p:cNvSpPr/>
            <p:nvPr/>
          </p:nvSpPr>
          <p:spPr>
            <a:xfrm>
              <a:off x="5911388" y="1866363"/>
              <a:ext cx="211877" cy="1841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24"/>
            <p:cNvSpPr txBox="1"/>
            <p:nvPr/>
          </p:nvSpPr>
          <p:spPr>
            <a:xfrm>
              <a:off x="5018492" y="1770108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200" b="0" i="0" u="none" strike="noStrike" kern="1200" cap="none" spc="0" normalizeH="0" baseline="-3125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4" name="object 25"/>
            <p:cNvSpPr txBox="1"/>
            <p:nvPr/>
          </p:nvSpPr>
          <p:spPr>
            <a:xfrm>
              <a:off x="3417463" y="1631681"/>
              <a:ext cx="233680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08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20444" algn="l"/>
                  <a:tab pos="2125980" algn="l"/>
                </a:tabLst>
                <a:defRPr/>
              </a:pPr>
              <a:r>
                <a:rPr kumimoji="0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3174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	</a:t>
              </a:r>
              <a:r>
                <a:rPr kumimoji="0" sz="2400" b="1" i="1" u="none" strike="noStrike" kern="1200" cap="none" spc="0" normalizeH="0" baseline="1736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h</a:t>
              </a:r>
              <a:r>
                <a:rPr kumimoji="0" sz="1575" b="1" i="1" u="none" strike="noStrike" kern="1200" cap="none" spc="0" normalizeH="0" baseline="-29100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	</a:t>
              </a:r>
              <a:r>
                <a:rPr kumimoji="0" sz="2400" b="1" i="1" u="none" strike="noStrike" kern="1200" cap="none" spc="0" normalizeH="0" baseline="173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291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575" b="0" i="0" u="none" strike="noStrike" kern="1200" cap="none" spc="0" normalizeH="0" baseline="-291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35" name="object 26"/>
            <p:cNvSpPr/>
            <p:nvPr/>
          </p:nvSpPr>
          <p:spPr>
            <a:xfrm>
              <a:off x="4140679" y="1958136"/>
              <a:ext cx="821055" cy="0"/>
            </a:xfrm>
            <a:custGeom>
              <a:avLst/>
              <a:gdLst/>
              <a:ahLst/>
              <a:cxnLst/>
              <a:rect l="l" t="t" r="r" b="b"/>
              <a:pathLst>
                <a:path w="821054">
                  <a:moveTo>
                    <a:pt x="0" y="0"/>
                  </a:moveTo>
                  <a:lnTo>
                    <a:pt x="8206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27"/>
            <p:cNvSpPr/>
            <p:nvPr/>
          </p:nvSpPr>
          <p:spPr>
            <a:xfrm>
              <a:off x="4961329" y="19424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28"/>
            <p:cNvSpPr/>
            <p:nvPr/>
          </p:nvSpPr>
          <p:spPr>
            <a:xfrm>
              <a:off x="4961329" y="19424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29"/>
            <p:cNvSpPr/>
            <p:nvPr/>
          </p:nvSpPr>
          <p:spPr>
            <a:xfrm>
              <a:off x="3352204" y="1956046"/>
              <a:ext cx="334645" cy="1905"/>
            </a:xfrm>
            <a:custGeom>
              <a:avLst/>
              <a:gdLst/>
              <a:ahLst/>
              <a:cxnLst/>
              <a:rect l="l" t="t" r="r" b="b"/>
              <a:pathLst>
                <a:path w="334645" h="1905">
                  <a:moveTo>
                    <a:pt x="0" y="0"/>
                  </a:moveTo>
                  <a:lnTo>
                    <a:pt x="334350" y="179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bject 30"/>
            <p:cNvSpPr/>
            <p:nvPr/>
          </p:nvSpPr>
          <p:spPr>
            <a:xfrm>
              <a:off x="3686471" y="19421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168" y="0"/>
                  </a:lnTo>
                  <a:lnTo>
                    <a:pt x="43308" y="159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bject 31"/>
            <p:cNvSpPr/>
            <p:nvPr/>
          </p:nvSpPr>
          <p:spPr>
            <a:xfrm>
              <a:off x="3686471" y="19421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308" y="15964"/>
                  </a:lnTo>
                  <a:lnTo>
                    <a:pt x="168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bject 32"/>
            <p:cNvSpPr/>
            <p:nvPr/>
          </p:nvSpPr>
          <p:spPr>
            <a:xfrm>
              <a:off x="5415392" y="1958058"/>
              <a:ext cx="346710" cy="635"/>
            </a:xfrm>
            <a:custGeom>
              <a:avLst/>
              <a:gdLst/>
              <a:ahLst/>
              <a:cxnLst/>
              <a:rect l="l" t="t" r="r" b="b"/>
              <a:pathLst>
                <a:path w="346710" h="634">
                  <a:moveTo>
                    <a:pt x="0" y="0"/>
                  </a:moveTo>
                  <a:lnTo>
                    <a:pt x="346349" y="257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bject 33"/>
            <p:cNvSpPr/>
            <p:nvPr/>
          </p:nvSpPr>
          <p:spPr>
            <a:xfrm>
              <a:off x="5761730" y="19425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23" y="0"/>
                  </a:lnTo>
                  <a:lnTo>
                    <a:pt x="43236" y="157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bject 34"/>
            <p:cNvSpPr/>
            <p:nvPr/>
          </p:nvSpPr>
          <p:spPr>
            <a:xfrm>
              <a:off x="5761730" y="19425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36" y="15764"/>
                  </a:lnTo>
                  <a:lnTo>
                    <a:pt x="23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67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-5" dirty="0">
                <a:solidFill>
                  <a:prstClr val="black"/>
                </a:solidFill>
              </a:rPr>
              <a:t>Backpropagation </a:t>
            </a:r>
            <a:r>
              <a:rPr lang="en-US" altLang="zh-CN" sz="3600" dirty="0">
                <a:solidFill>
                  <a:prstClr val="black"/>
                </a:solidFill>
              </a:rPr>
              <a:t>Example</a:t>
            </a:r>
            <a:endParaRPr lang="zh-CN" altLang="en-US" sz="3200" dirty="0"/>
          </a:p>
        </p:txBody>
      </p:sp>
      <p:sp>
        <p:nvSpPr>
          <p:cNvPr id="8" name="object 2"/>
          <p:cNvSpPr/>
          <p:nvPr/>
        </p:nvSpPr>
        <p:spPr>
          <a:xfrm>
            <a:off x="276494" y="2960281"/>
            <a:ext cx="2469826" cy="2554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3"/>
          <p:cNvSpPr/>
          <p:nvPr/>
        </p:nvSpPr>
        <p:spPr>
          <a:xfrm>
            <a:off x="271731" y="2899258"/>
            <a:ext cx="2548890" cy="2663825"/>
          </a:xfrm>
          <a:custGeom>
            <a:avLst/>
            <a:gdLst/>
            <a:ahLst/>
            <a:cxnLst/>
            <a:rect l="l" t="t" r="r" b="b"/>
            <a:pathLst>
              <a:path w="2548890" h="2663825">
                <a:moveTo>
                  <a:pt x="0" y="0"/>
                </a:moveTo>
                <a:lnTo>
                  <a:pt x="2548549" y="0"/>
                </a:lnTo>
                <a:lnTo>
                  <a:pt x="2548549" y="2663299"/>
                </a:lnTo>
                <a:lnTo>
                  <a:pt x="0" y="2663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bject 8"/>
          <p:cNvSpPr/>
          <p:nvPr/>
        </p:nvSpPr>
        <p:spPr>
          <a:xfrm>
            <a:off x="896543" y="4225495"/>
            <a:ext cx="334645" cy="344805"/>
          </a:xfrm>
          <a:custGeom>
            <a:avLst/>
            <a:gdLst/>
            <a:ahLst/>
            <a:cxnLst/>
            <a:rect l="l" t="t" r="r" b="b"/>
            <a:pathLst>
              <a:path w="334644" h="344804">
                <a:moveTo>
                  <a:pt x="0" y="0"/>
                </a:moveTo>
                <a:lnTo>
                  <a:pt x="334199" y="0"/>
                </a:lnTo>
                <a:lnTo>
                  <a:pt x="334199" y="344399"/>
                </a:lnTo>
                <a:lnTo>
                  <a:pt x="0" y="344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598400" y="1646521"/>
            <a:ext cx="5737650" cy="514662"/>
            <a:chOff x="1794118" y="1631681"/>
            <a:chExt cx="5737650" cy="514662"/>
          </a:xfrm>
        </p:grpSpPr>
        <p:sp>
          <p:nvSpPr>
            <p:cNvPr id="14" name="object 5"/>
            <p:cNvSpPr/>
            <p:nvPr/>
          </p:nvSpPr>
          <p:spPr>
            <a:xfrm>
              <a:off x="5018492" y="1770108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bject 6"/>
            <p:cNvSpPr/>
            <p:nvPr/>
          </p:nvSpPr>
          <p:spPr>
            <a:xfrm>
              <a:off x="5018492" y="1770108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7"/>
            <p:cNvSpPr/>
            <p:nvPr/>
          </p:nvSpPr>
          <p:spPr>
            <a:xfrm>
              <a:off x="2955304" y="176809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8"/>
            <p:cNvSpPr/>
            <p:nvPr/>
          </p:nvSpPr>
          <p:spPr>
            <a:xfrm>
              <a:off x="2955304" y="176809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9"/>
            <p:cNvSpPr txBox="1"/>
            <p:nvPr/>
          </p:nvSpPr>
          <p:spPr>
            <a:xfrm>
              <a:off x="1794118" y="1753992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x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9" name="object 10"/>
            <p:cNvSpPr txBox="1"/>
            <p:nvPr/>
          </p:nvSpPr>
          <p:spPr>
            <a:xfrm>
              <a:off x="7404768" y="1741479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ŷ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0" name="object 11"/>
            <p:cNvSpPr/>
            <p:nvPr/>
          </p:nvSpPr>
          <p:spPr>
            <a:xfrm>
              <a:off x="6215866" y="1958373"/>
              <a:ext cx="988060" cy="5715"/>
            </a:xfrm>
            <a:custGeom>
              <a:avLst/>
              <a:gdLst/>
              <a:ahLst/>
              <a:cxnLst/>
              <a:rect l="l" t="t" r="r" b="b"/>
              <a:pathLst>
                <a:path w="988059" h="5715">
                  <a:moveTo>
                    <a:pt x="0" y="0"/>
                  </a:moveTo>
                  <a:lnTo>
                    <a:pt x="988050" y="538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12"/>
            <p:cNvSpPr/>
            <p:nvPr/>
          </p:nvSpPr>
          <p:spPr>
            <a:xfrm>
              <a:off x="7203831" y="19480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171" y="0"/>
                  </a:lnTo>
                  <a:lnTo>
                    <a:pt x="43311" y="15968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13"/>
            <p:cNvSpPr/>
            <p:nvPr/>
          </p:nvSpPr>
          <p:spPr>
            <a:xfrm>
              <a:off x="7203831" y="19480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311" y="15968"/>
                  </a:lnTo>
                  <a:lnTo>
                    <a:pt x="171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14"/>
            <p:cNvSpPr/>
            <p:nvPr/>
          </p:nvSpPr>
          <p:spPr>
            <a:xfrm>
              <a:off x="2064699" y="1954410"/>
              <a:ext cx="833755" cy="1905"/>
            </a:xfrm>
            <a:custGeom>
              <a:avLst/>
              <a:gdLst/>
              <a:ahLst/>
              <a:cxnLst/>
              <a:rect l="l" t="t" r="r" b="b"/>
              <a:pathLst>
                <a:path w="833755" h="1905">
                  <a:moveTo>
                    <a:pt x="0" y="0"/>
                  </a:moveTo>
                  <a:lnTo>
                    <a:pt x="833549" y="140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15"/>
            <p:cNvSpPr/>
            <p:nvPr/>
          </p:nvSpPr>
          <p:spPr>
            <a:xfrm>
              <a:off x="2898223" y="19400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52" y="0"/>
                  </a:lnTo>
                  <a:lnTo>
                    <a:pt x="43251" y="15805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bject 16"/>
            <p:cNvSpPr/>
            <p:nvPr/>
          </p:nvSpPr>
          <p:spPr>
            <a:xfrm>
              <a:off x="2898223" y="19400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51" y="15805"/>
                  </a:lnTo>
                  <a:lnTo>
                    <a:pt x="52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17"/>
            <p:cNvSpPr/>
            <p:nvPr/>
          </p:nvSpPr>
          <p:spPr>
            <a:xfrm>
              <a:off x="3743779" y="177018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18"/>
            <p:cNvSpPr/>
            <p:nvPr/>
          </p:nvSpPr>
          <p:spPr>
            <a:xfrm>
              <a:off x="3743779" y="177018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19"/>
            <p:cNvSpPr/>
            <p:nvPr/>
          </p:nvSpPr>
          <p:spPr>
            <a:xfrm>
              <a:off x="3836201" y="1866125"/>
              <a:ext cx="211877" cy="1841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bject 20"/>
            <p:cNvSpPr txBox="1"/>
            <p:nvPr/>
          </p:nvSpPr>
          <p:spPr>
            <a:xfrm>
              <a:off x="2955304" y="1768096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</a:t>
              </a:r>
              <a:endParaRPr kumimoji="0" sz="1200" b="0" i="0" u="none" strike="noStrike" kern="1200" cap="none" spc="0" normalizeH="0" baseline="-3125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0" name="object 21"/>
            <p:cNvSpPr/>
            <p:nvPr/>
          </p:nvSpPr>
          <p:spPr>
            <a:xfrm>
              <a:off x="5818966" y="1770423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22"/>
            <p:cNvSpPr/>
            <p:nvPr/>
          </p:nvSpPr>
          <p:spPr>
            <a:xfrm>
              <a:off x="5818966" y="1770423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23"/>
            <p:cNvSpPr/>
            <p:nvPr/>
          </p:nvSpPr>
          <p:spPr>
            <a:xfrm>
              <a:off x="5911388" y="1866363"/>
              <a:ext cx="211877" cy="1841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24"/>
            <p:cNvSpPr txBox="1"/>
            <p:nvPr/>
          </p:nvSpPr>
          <p:spPr>
            <a:xfrm>
              <a:off x="5018492" y="1770108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200" b="0" i="0" u="none" strike="noStrike" kern="1200" cap="none" spc="0" normalizeH="0" baseline="-3125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4" name="object 25"/>
            <p:cNvSpPr txBox="1"/>
            <p:nvPr/>
          </p:nvSpPr>
          <p:spPr>
            <a:xfrm>
              <a:off x="3417463" y="1631681"/>
              <a:ext cx="233680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08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20444" algn="l"/>
                  <a:tab pos="2125980" algn="l"/>
                </a:tabLst>
                <a:defRPr/>
              </a:pPr>
              <a:r>
                <a:rPr kumimoji="0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3174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	</a:t>
              </a:r>
              <a:r>
                <a:rPr kumimoji="0" sz="2400" b="1" i="1" u="none" strike="noStrike" kern="1200" cap="none" spc="0" normalizeH="0" baseline="1736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h</a:t>
              </a:r>
              <a:r>
                <a:rPr kumimoji="0" sz="1575" b="1" i="1" u="none" strike="noStrike" kern="1200" cap="none" spc="0" normalizeH="0" baseline="-29100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	</a:t>
              </a:r>
              <a:r>
                <a:rPr kumimoji="0" sz="2400" b="1" i="1" u="none" strike="noStrike" kern="1200" cap="none" spc="0" normalizeH="0" baseline="173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291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575" b="0" i="0" u="none" strike="noStrike" kern="1200" cap="none" spc="0" normalizeH="0" baseline="-291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35" name="object 26"/>
            <p:cNvSpPr/>
            <p:nvPr/>
          </p:nvSpPr>
          <p:spPr>
            <a:xfrm>
              <a:off x="4140679" y="1958136"/>
              <a:ext cx="821055" cy="0"/>
            </a:xfrm>
            <a:custGeom>
              <a:avLst/>
              <a:gdLst/>
              <a:ahLst/>
              <a:cxnLst/>
              <a:rect l="l" t="t" r="r" b="b"/>
              <a:pathLst>
                <a:path w="821054">
                  <a:moveTo>
                    <a:pt x="0" y="0"/>
                  </a:moveTo>
                  <a:lnTo>
                    <a:pt x="8206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27"/>
            <p:cNvSpPr/>
            <p:nvPr/>
          </p:nvSpPr>
          <p:spPr>
            <a:xfrm>
              <a:off x="4961329" y="19424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28"/>
            <p:cNvSpPr/>
            <p:nvPr/>
          </p:nvSpPr>
          <p:spPr>
            <a:xfrm>
              <a:off x="4961329" y="19424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29"/>
            <p:cNvSpPr/>
            <p:nvPr/>
          </p:nvSpPr>
          <p:spPr>
            <a:xfrm>
              <a:off x="3352204" y="1956046"/>
              <a:ext cx="334645" cy="1905"/>
            </a:xfrm>
            <a:custGeom>
              <a:avLst/>
              <a:gdLst/>
              <a:ahLst/>
              <a:cxnLst/>
              <a:rect l="l" t="t" r="r" b="b"/>
              <a:pathLst>
                <a:path w="334645" h="1905">
                  <a:moveTo>
                    <a:pt x="0" y="0"/>
                  </a:moveTo>
                  <a:lnTo>
                    <a:pt x="334350" y="179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bject 30"/>
            <p:cNvSpPr/>
            <p:nvPr/>
          </p:nvSpPr>
          <p:spPr>
            <a:xfrm>
              <a:off x="3686471" y="19421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168" y="0"/>
                  </a:lnTo>
                  <a:lnTo>
                    <a:pt x="43308" y="159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bject 31"/>
            <p:cNvSpPr/>
            <p:nvPr/>
          </p:nvSpPr>
          <p:spPr>
            <a:xfrm>
              <a:off x="3686471" y="19421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308" y="15964"/>
                  </a:lnTo>
                  <a:lnTo>
                    <a:pt x="168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bject 32"/>
            <p:cNvSpPr/>
            <p:nvPr/>
          </p:nvSpPr>
          <p:spPr>
            <a:xfrm>
              <a:off x="5415392" y="1958058"/>
              <a:ext cx="346710" cy="635"/>
            </a:xfrm>
            <a:custGeom>
              <a:avLst/>
              <a:gdLst/>
              <a:ahLst/>
              <a:cxnLst/>
              <a:rect l="l" t="t" r="r" b="b"/>
              <a:pathLst>
                <a:path w="346710" h="634">
                  <a:moveTo>
                    <a:pt x="0" y="0"/>
                  </a:moveTo>
                  <a:lnTo>
                    <a:pt x="346349" y="257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bject 33"/>
            <p:cNvSpPr/>
            <p:nvPr/>
          </p:nvSpPr>
          <p:spPr>
            <a:xfrm>
              <a:off x="5761730" y="19425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23" y="0"/>
                  </a:lnTo>
                  <a:lnTo>
                    <a:pt x="43236" y="157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bject 34"/>
            <p:cNvSpPr/>
            <p:nvPr/>
          </p:nvSpPr>
          <p:spPr>
            <a:xfrm>
              <a:off x="5761730" y="19425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36" y="15764"/>
                  </a:lnTo>
                  <a:lnTo>
                    <a:pt x="23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7" name="object 6"/>
          <p:cNvSpPr/>
          <p:nvPr/>
        </p:nvSpPr>
        <p:spPr>
          <a:xfrm>
            <a:off x="3025578" y="3201776"/>
            <a:ext cx="2638659" cy="6136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bject 7"/>
          <p:cNvSpPr/>
          <p:nvPr/>
        </p:nvSpPr>
        <p:spPr>
          <a:xfrm>
            <a:off x="3944961" y="2979518"/>
            <a:ext cx="1731010" cy="184150"/>
          </a:xfrm>
          <a:custGeom>
            <a:avLst/>
            <a:gdLst/>
            <a:ahLst/>
            <a:cxnLst/>
            <a:rect l="l" t="t" r="r" b="b"/>
            <a:pathLst>
              <a:path w="1731010" h="184150">
                <a:moveTo>
                  <a:pt x="0" y="183899"/>
                </a:moveTo>
                <a:lnTo>
                  <a:pt x="31872" y="137491"/>
                </a:lnTo>
                <a:lnTo>
                  <a:pt x="68375" y="118881"/>
                </a:lnTo>
                <a:lnTo>
                  <a:pt x="115623" y="104503"/>
                </a:lnTo>
                <a:lnTo>
                  <a:pt x="171389" y="95234"/>
                </a:lnTo>
                <a:lnTo>
                  <a:pt x="233449" y="91949"/>
                </a:lnTo>
                <a:lnTo>
                  <a:pt x="652079" y="91949"/>
                </a:lnTo>
                <a:lnTo>
                  <a:pt x="714140" y="88665"/>
                </a:lnTo>
                <a:lnTo>
                  <a:pt x="769906" y="79396"/>
                </a:lnTo>
                <a:lnTo>
                  <a:pt x="817154" y="65018"/>
                </a:lnTo>
                <a:lnTo>
                  <a:pt x="853657" y="46408"/>
                </a:lnTo>
                <a:lnTo>
                  <a:pt x="885529" y="0"/>
                </a:lnTo>
                <a:lnTo>
                  <a:pt x="917402" y="46408"/>
                </a:lnTo>
                <a:lnTo>
                  <a:pt x="953905" y="65018"/>
                </a:lnTo>
                <a:lnTo>
                  <a:pt x="1001153" y="79396"/>
                </a:lnTo>
                <a:lnTo>
                  <a:pt x="1056919" y="88665"/>
                </a:lnTo>
                <a:lnTo>
                  <a:pt x="1118979" y="91949"/>
                </a:lnTo>
                <a:lnTo>
                  <a:pt x="1497249" y="91949"/>
                </a:lnTo>
                <a:lnTo>
                  <a:pt x="1559310" y="95234"/>
                </a:lnTo>
                <a:lnTo>
                  <a:pt x="1615076" y="104503"/>
                </a:lnTo>
                <a:lnTo>
                  <a:pt x="1662324" y="118881"/>
                </a:lnTo>
                <a:lnTo>
                  <a:pt x="1698827" y="137491"/>
                </a:lnTo>
                <a:lnTo>
                  <a:pt x="1722360" y="159456"/>
                </a:lnTo>
                <a:lnTo>
                  <a:pt x="1730699" y="1838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bject 8"/>
          <p:cNvSpPr txBox="1"/>
          <p:nvPr/>
        </p:nvSpPr>
        <p:spPr>
          <a:xfrm>
            <a:off x="4459212" y="2715406"/>
            <a:ext cx="796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chain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rule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0" name="object 9"/>
          <p:cNvSpPr/>
          <p:nvPr/>
        </p:nvSpPr>
        <p:spPr>
          <a:xfrm>
            <a:off x="3006536" y="3163418"/>
            <a:ext cx="549275" cy="672465"/>
          </a:xfrm>
          <a:custGeom>
            <a:avLst/>
            <a:gdLst/>
            <a:ahLst/>
            <a:cxnLst/>
            <a:rect l="l" t="t" r="r" b="b"/>
            <a:pathLst>
              <a:path w="549275" h="672464">
                <a:moveTo>
                  <a:pt x="0" y="0"/>
                </a:moveTo>
                <a:lnTo>
                  <a:pt x="548699" y="0"/>
                </a:lnTo>
                <a:lnTo>
                  <a:pt x="548699" y="671999"/>
                </a:lnTo>
                <a:lnTo>
                  <a:pt x="0" y="671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96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-5" dirty="0">
                <a:solidFill>
                  <a:prstClr val="black"/>
                </a:solidFill>
              </a:rPr>
              <a:t>Backpropagation </a:t>
            </a:r>
            <a:r>
              <a:rPr lang="en-US" altLang="zh-CN" sz="3600" dirty="0">
                <a:solidFill>
                  <a:prstClr val="black"/>
                </a:solidFill>
              </a:rPr>
              <a:t>Example</a:t>
            </a:r>
            <a:endParaRPr lang="zh-CN" altLang="en-US" sz="3200" dirty="0"/>
          </a:p>
        </p:txBody>
      </p:sp>
      <p:sp>
        <p:nvSpPr>
          <p:cNvPr id="12" name="object 2"/>
          <p:cNvSpPr/>
          <p:nvPr/>
        </p:nvSpPr>
        <p:spPr>
          <a:xfrm>
            <a:off x="276494" y="2960281"/>
            <a:ext cx="2469826" cy="2554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bject 3"/>
          <p:cNvSpPr/>
          <p:nvPr/>
        </p:nvSpPr>
        <p:spPr>
          <a:xfrm>
            <a:off x="271731" y="2899258"/>
            <a:ext cx="2548890" cy="2663825"/>
          </a:xfrm>
          <a:custGeom>
            <a:avLst/>
            <a:gdLst/>
            <a:ahLst/>
            <a:cxnLst/>
            <a:rect l="l" t="t" r="r" b="b"/>
            <a:pathLst>
              <a:path w="2548890" h="2663825">
                <a:moveTo>
                  <a:pt x="0" y="0"/>
                </a:moveTo>
                <a:lnTo>
                  <a:pt x="2548549" y="0"/>
                </a:lnTo>
                <a:lnTo>
                  <a:pt x="2548549" y="2663299"/>
                </a:lnTo>
                <a:lnTo>
                  <a:pt x="0" y="2663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bject 10"/>
          <p:cNvSpPr/>
          <p:nvPr/>
        </p:nvSpPr>
        <p:spPr>
          <a:xfrm>
            <a:off x="352376" y="2969806"/>
            <a:ext cx="2387600" cy="626110"/>
          </a:xfrm>
          <a:custGeom>
            <a:avLst/>
            <a:gdLst/>
            <a:ahLst/>
            <a:cxnLst/>
            <a:rect l="l" t="t" r="r" b="b"/>
            <a:pathLst>
              <a:path w="2387600" h="626110">
                <a:moveTo>
                  <a:pt x="0" y="0"/>
                </a:moveTo>
                <a:lnTo>
                  <a:pt x="2387399" y="0"/>
                </a:lnTo>
                <a:lnTo>
                  <a:pt x="2387399" y="625799"/>
                </a:lnTo>
                <a:lnTo>
                  <a:pt x="0" y="625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8E7BC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598400" y="1646521"/>
            <a:ext cx="5737650" cy="514662"/>
            <a:chOff x="1794118" y="1631681"/>
            <a:chExt cx="5737650" cy="514662"/>
          </a:xfrm>
        </p:grpSpPr>
        <p:sp>
          <p:nvSpPr>
            <p:cNvPr id="16" name="object 5"/>
            <p:cNvSpPr/>
            <p:nvPr/>
          </p:nvSpPr>
          <p:spPr>
            <a:xfrm>
              <a:off x="5018492" y="1770108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6"/>
            <p:cNvSpPr/>
            <p:nvPr/>
          </p:nvSpPr>
          <p:spPr>
            <a:xfrm>
              <a:off x="5018492" y="1770108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7"/>
            <p:cNvSpPr/>
            <p:nvPr/>
          </p:nvSpPr>
          <p:spPr>
            <a:xfrm>
              <a:off x="2955304" y="176809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bject 8"/>
            <p:cNvSpPr/>
            <p:nvPr/>
          </p:nvSpPr>
          <p:spPr>
            <a:xfrm>
              <a:off x="2955304" y="176809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9"/>
            <p:cNvSpPr txBox="1"/>
            <p:nvPr/>
          </p:nvSpPr>
          <p:spPr>
            <a:xfrm>
              <a:off x="1794118" y="1753992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x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1" name="object 10"/>
            <p:cNvSpPr txBox="1"/>
            <p:nvPr/>
          </p:nvSpPr>
          <p:spPr>
            <a:xfrm>
              <a:off x="7404768" y="1741479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ŷ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2" name="object 11"/>
            <p:cNvSpPr/>
            <p:nvPr/>
          </p:nvSpPr>
          <p:spPr>
            <a:xfrm>
              <a:off x="6215866" y="1958373"/>
              <a:ext cx="988060" cy="5715"/>
            </a:xfrm>
            <a:custGeom>
              <a:avLst/>
              <a:gdLst/>
              <a:ahLst/>
              <a:cxnLst/>
              <a:rect l="l" t="t" r="r" b="b"/>
              <a:pathLst>
                <a:path w="988059" h="5715">
                  <a:moveTo>
                    <a:pt x="0" y="0"/>
                  </a:moveTo>
                  <a:lnTo>
                    <a:pt x="988050" y="538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12"/>
            <p:cNvSpPr/>
            <p:nvPr/>
          </p:nvSpPr>
          <p:spPr>
            <a:xfrm>
              <a:off x="7203831" y="19480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171" y="0"/>
                  </a:lnTo>
                  <a:lnTo>
                    <a:pt x="43311" y="15968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13"/>
            <p:cNvSpPr/>
            <p:nvPr/>
          </p:nvSpPr>
          <p:spPr>
            <a:xfrm>
              <a:off x="7203831" y="19480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311" y="15968"/>
                  </a:lnTo>
                  <a:lnTo>
                    <a:pt x="171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bject 14"/>
            <p:cNvSpPr/>
            <p:nvPr/>
          </p:nvSpPr>
          <p:spPr>
            <a:xfrm>
              <a:off x="2064699" y="1954410"/>
              <a:ext cx="833755" cy="1905"/>
            </a:xfrm>
            <a:custGeom>
              <a:avLst/>
              <a:gdLst/>
              <a:ahLst/>
              <a:cxnLst/>
              <a:rect l="l" t="t" r="r" b="b"/>
              <a:pathLst>
                <a:path w="833755" h="1905">
                  <a:moveTo>
                    <a:pt x="0" y="0"/>
                  </a:moveTo>
                  <a:lnTo>
                    <a:pt x="833549" y="140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15"/>
            <p:cNvSpPr/>
            <p:nvPr/>
          </p:nvSpPr>
          <p:spPr>
            <a:xfrm>
              <a:off x="2898223" y="19400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52" y="0"/>
                  </a:lnTo>
                  <a:lnTo>
                    <a:pt x="43251" y="15805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16"/>
            <p:cNvSpPr/>
            <p:nvPr/>
          </p:nvSpPr>
          <p:spPr>
            <a:xfrm>
              <a:off x="2898223" y="19400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51" y="15805"/>
                  </a:lnTo>
                  <a:lnTo>
                    <a:pt x="52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17"/>
            <p:cNvSpPr/>
            <p:nvPr/>
          </p:nvSpPr>
          <p:spPr>
            <a:xfrm>
              <a:off x="3743779" y="177018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bject 18"/>
            <p:cNvSpPr/>
            <p:nvPr/>
          </p:nvSpPr>
          <p:spPr>
            <a:xfrm>
              <a:off x="3743779" y="177018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bject 19"/>
            <p:cNvSpPr/>
            <p:nvPr/>
          </p:nvSpPr>
          <p:spPr>
            <a:xfrm>
              <a:off x="3836201" y="1866125"/>
              <a:ext cx="211877" cy="1841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20"/>
            <p:cNvSpPr txBox="1"/>
            <p:nvPr/>
          </p:nvSpPr>
          <p:spPr>
            <a:xfrm>
              <a:off x="2955304" y="1768096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</a:t>
              </a:r>
              <a:endParaRPr kumimoji="0" sz="1200" b="0" i="0" u="none" strike="noStrike" kern="1200" cap="none" spc="0" normalizeH="0" baseline="-3125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2" name="object 21"/>
            <p:cNvSpPr/>
            <p:nvPr/>
          </p:nvSpPr>
          <p:spPr>
            <a:xfrm>
              <a:off x="5818966" y="1770423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22"/>
            <p:cNvSpPr/>
            <p:nvPr/>
          </p:nvSpPr>
          <p:spPr>
            <a:xfrm>
              <a:off x="5818966" y="1770423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23"/>
            <p:cNvSpPr/>
            <p:nvPr/>
          </p:nvSpPr>
          <p:spPr>
            <a:xfrm>
              <a:off x="5911388" y="1866363"/>
              <a:ext cx="211877" cy="1841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24"/>
            <p:cNvSpPr txBox="1"/>
            <p:nvPr/>
          </p:nvSpPr>
          <p:spPr>
            <a:xfrm>
              <a:off x="5018492" y="1770108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200" b="0" i="0" u="none" strike="noStrike" kern="1200" cap="none" spc="0" normalizeH="0" baseline="-3125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6" name="object 25"/>
            <p:cNvSpPr txBox="1"/>
            <p:nvPr/>
          </p:nvSpPr>
          <p:spPr>
            <a:xfrm>
              <a:off x="3417463" y="1631681"/>
              <a:ext cx="233680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08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20444" algn="l"/>
                  <a:tab pos="2125980" algn="l"/>
                </a:tabLst>
                <a:defRPr/>
              </a:pPr>
              <a:r>
                <a:rPr kumimoji="0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3174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	</a:t>
              </a:r>
              <a:r>
                <a:rPr kumimoji="0" sz="2400" b="1" i="1" u="none" strike="noStrike" kern="1200" cap="none" spc="0" normalizeH="0" baseline="1736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h</a:t>
              </a:r>
              <a:r>
                <a:rPr kumimoji="0" sz="1575" b="1" i="1" u="none" strike="noStrike" kern="1200" cap="none" spc="0" normalizeH="0" baseline="-29100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	</a:t>
              </a:r>
              <a:r>
                <a:rPr kumimoji="0" sz="2400" b="1" i="1" u="none" strike="noStrike" kern="1200" cap="none" spc="0" normalizeH="0" baseline="173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291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575" b="0" i="0" u="none" strike="noStrike" kern="1200" cap="none" spc="0" normalizeH="0" baseline="-291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37" name="object 26"/>
            <p:cNvSpPr/>
            <p:nvPr/>
          </p:nvSpPr>
          <p:spPr>
            <a:xfrm>
              <a:off x="4140679" y="1958136"/>
              <a:ext cx="821055" cy="0"/>
            </a:xfrm>
            <a:custGeom>
              <a:avLst/>
              <a:gdLst/>
              <a:ahLst/>
              <a:cxnLst/>
              <a:rect l="l" t="t" r="r" b="b"/>
              <a:pathLst>
                <a:path w="821054">
                  <a:moveTo>
                    <a:pt x="0" y="0"/>
                  </a:moveTo>
                  <a:lnTo>
                    <a:pt x="8206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27"/>
            <p:cNvSpPr/>
            <p:nvPr/>
          </p:nvSpPr>
          <p:spPr>
            <a:xfrm>
              <a:off x="4961329" y="19424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bject 28"/>
            <p:cNvSpPr/>
            <p:nvPr/>
          </p:nvSpPr>
          <p:spPr>
            <a:xfrm>
              <a:off x="4961329" y="19424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bject 29"/>
            <p:cNvSpPr/>
            <p:nvPr/>
          </p:nvSpPr>
          <p:spPr>
            <a:xfrm>
              <a:off x="3352204" y="1956046"/>
              <a:ext cx="334645" cy="1905"/>
            </a:xfrm>
            <a:custGeom>
              <a:avLst/>
              <a:gdLst/>
              <a:ahLst/>
              <a:cxnLst/>
              <a:rect l="l" t="t" r="r" b="b"/>
              <a:pathLst>
                <a:path w="334645" h="1905">
                  <a:moveTo>
                    <a:pt x="0" y="0"/>
                  </a:moveTo>
                  <a:lnTo>
                    <a:pt x="334350" y="179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bject 30"/>
            <p:cNvSpPr/>
            <p:nvPr/>
          </p:nvSpPr>
          <p:spPr>
            <a:xfrm>
              <a:off x="3686471" y="19421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168" y="0"/>
                  </a:lnTo>
                  <a:lnTo>
                    <a:pt x="43308" y="159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bject 31"/>
            <p:cNvSpPr/>
            <p:nvPr/>
          </p:nvSpPr>
          <p:spPr>
            <a:xfrm>
              <a:off x="3686471" y="19421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308" y="15964"/>
                  </a:lnTo>
                  <a:lnTo>
                    <a:pt x="168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bject 32"/>
            <p:cNvSpPr/>
            <p:nvPr/>
          </p:nvSpPr>
          <p:spPr>
            <a:xfrm>
              <a:off x="5415392" y="1958058"/>
              <a:ext cx="346710" cy="635"/>
            </a:xfrm>
            <a:custGeom>
              <a:avLst/>
              <a:gdLst/>
              <a:ahLst/>
              <a:cxnLst/>
              <a:rect l="l" t="t" r="r" b="b"/>
              <a:pathLst>
                <a:path w="346710" h="634">
                  <a:moveTo>
                    <a:pt x="0" y="0"/>
                  </a:moveTo>
                  <a:lnTo>
                    <a:pt x="346349" y="257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object 33"/>
            <p:cNvSpPr/>
            <p:nvPr/>
          </p:nvSpPr>
          <p:spPr>
            <a:xfrm>
              <a:off x="5761730" y="19425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23" y="0"/>
                  </a:lnTo>
                  <a:lnTo>
                    <a:pt x="43236" y="157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bject 34"/>
            <p:cNvSpPr/>
            <p:nvPr/>
          </p:nvSpPr>
          <p:spPr>
            <a:xfrm>
              <a:off x="5761730" y="19425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36" y="15764"/>
                  </a:lnTo>
                  <a:lnTo>
                    <a:pt x="23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028950" y="3149824"/>
            <a:ext cx="6060970" cy="1445099"/>
            <a:chOff x="3028950" y="3149824"/>
            <a:chExt cx="6060970" cy="1445099"/>
          </a:xfrm>
        </p:grpSpPr>
        <p:grpSp>
          <p:nvGrpSpPr>
            <p:cNvPr id="46" name="组合 45"/>
            <p:cNvGrpSpPr/>
            <p:nvPr/>
          </p:nvGrpSpPr>
          <p:grpSpPr>
            <a:xfrm>
              <a:off x="3028950" y="3149824"/>
              <a:ext cx="5927422" cy="1445099"/>
              <a:chOff x="3028950" y="3149824"/>
              <a:chExt cx="5927422" cy="1445099"/>
            </a:xfrm>
          </p:grpSpPr>
          <p:sp>
            <p:nvSpPr>
              <p:cNvPr id="8" name="object 6"/>
              <p:cNvSpPr/>
              <p:nvPr/>
            </p:nvSpPr>
            <p:spPr>
              <a:xfrm>
                <a:off x="3028950" y="3202966"/>
                <a:ext cx="5927422" cy="1391957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object 8"/>
              <p:cNvSpPr/>
              <p:nvPr/>
            </p:nvSpPr>
            <p:spPr>
              <a:xfrm>
                <a:off x="3914633" y="3149824"/>
                <a:ext cx="414655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414654" h="660400">
                    <a:moveTo>
                      <a:pt x="0" y="0"/>
                    </a:moveTo>
                    <a:lnTo>
                      <a:pt x="414299" y="0"/>
                    </a:lnTo>
                    <a:lnTo>
                      <a:pt x="414299" y="659999"/>
                    </a:lnTo>
                    <a:lnTo>
                      <a:pt x="0" y="659999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8E7BC3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object 9"/>
              <p:cNvSpPr/>
              <p:nvPr/>
            </p:nvSpPr>
            <p:spPr>
              <a:xfrm>
                <a:off x="3914633" y="3848524"/>
                <a:ext cx="1336675" cy="703580"/>
              </a:xfrm>
              <a:custGeom>
                <a:avLst/>
                <a:gdLst/>
                <a:ahLst/>
                <a:cxnLst/>
                <a:rect l="l" t="t" r="r" b="b"/>
                <a:pathLst>
                  <a:path w="1336675" h="703579">
                    <a:moveTo>
                      <a:pt x="0" y="0"/>
                    </a:moveTo>
                    <a:lnTo>
                      <a:pt x="1336199" y="0"/>
                    </a:lnTo>
                    <a:lnTo>
                      <a:pt x="1336199" y="703199"/>
                    </a:lnTo>
                    <a:lnTo>
                      <a:pt x="0" y="703199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8E7BC3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object 7"/>
            <p:cNvSpPr/>
            <p:nvPr/>
          </p:nvSpPr>
          <p:spPr>
            <a:xfrm>
              <a:off x="5455180" y="3826934"/>
              <a:ext cx="3634740" cy="746760"/>
            </a:xfrm>
            <a:custGeom>
              <a:avLst/>
              <a:gdLst/>
              <a:ahLst/>
              <a:cxnLst/>
              <a:rect l="l" t="t" r="r" b="b"/>
              <a:pathLst>
                <a:path w="3634740" h="746760">
                  <a:moveTo>
                    <a:pt x="3634199" y="746399"/>
                  </a:moveTo>
                  <a:lnTo>
                    <a:pt x="0" y="746399"/>
                  </a:lnTo>
                  <a:lnTo>
                    <a:pt x="0" y="0"/>
                  </a:lnTo>
                  <a:lnTo>
                    <a:pt x="3634199" y="0"/>
                  </a:lnTo>
                  <a:lnTo>
                    <a:pt x="3634199" y="746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81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-5" dirty="0">
                <a:solidFill>
                  <a:prstClr val="black"/>
                </a:solidFill>
              </a:rPr>
              <a:t>Backpropagation </a:t>
            </a:r>
            <a:r>
              <a:rPr lang="en-US" altLang="zh-CN" sz="3600" dirty="0">
                <a:solidFill>
                  <a:prstClr val="black"/>
                </a:solidFill>
              </a:rPr>
              <a:t>Example</a:t>
            </a:r>
            <a:endParaRPr lang="zh-CN" altLang="en-US" sz="3200" dirty="0"/>
          </a:p>
        </p:txBody>
      </p:sp>
      <p:grpSp>
        <p:nvGrpSpPr>
          <p:cNvPr id="8" name="组合 7"/>
          <p:cNvGrpSpPr/>
          <p:nvPr/>
        </p:nvGrpSpPr>
        <p:grpSpPr>
          <a:xfrm>
            <a:off x="1598400" y="1646521"/>
            <a:ext cx="5737650" cy="514662"/>
            <a:chOff x="1794118" y="1631681"/>
            <a:chExt cx="5737650" cy="514662"/>
          </a:xfrm>
        </p:grpSpPr>
        <p:sp>
          <p:nvSpPr>
            <p:cNvPr id="9" name="object 5"/>
            <p:cNvSpPr/>
            <p:nvPr/>
          </p:nvSpPr>
          <p:spPr>
            <a:xfrm>
              <a:off x="5018492" y="1770108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bject 6"/>
            <p:cNvSpPr/>
            <p:nvPr/>
          </p:nvSpPr>
          <p:spPr>
            <a:xfrm>
              <a:off x="5018492" y="1770108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bject 7"/>
            <p:cNvSpPr/>
            <p:nvPr/>
          </p:nvSpPr>
          <p:spPr>
            <a:xfrm>
              <a:off x="2955304" y="176809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bject 8"/>
            <p:cNvSpPr/>
            <p:nvPr/>
          </p:nvSpPr>
          <p:spPr>
            <a:xfrm>
              <a:off x="2955304" y="176809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bject 9"/>
            <p:cNvSpPr txBox="1"/>
            <p:nvPr/>
          </p:nvSpPr>
          <p:spPr>
            <a:xfrm>
              <a:off x="1794118" y="1753992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x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4" name="object 10"/>
            <p:cNvSpPr txBox="1"/>
            <p:nvPr/>
          </p:nvSpPr>
          <p:spPr>
            <a:xfrm>
              <a:off x="7404768" y="1741479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ŷ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5" name="object 11"/>
            <p:cNvSpPr/>
            <p:nvPr/>
          </p:nvSpPr>
          <p:spPr>
            <a:xfrm>
              <a:off x="6215866" y="1958373"/>
              <a:ext cx="988060" cy="5715"/>
            </a:xfrm>
            <a:custGeom>
              <a:avLst/>
              <a:gdLst/>
              <a:ahLst/>
              <a:cxnLst/>
              <a:rect l="l" t="t" r="r" b="b"/>
              <a:pathLst>
                <a:path w="988059" h="5715">
                  <a:moveTo>
                    <a:pt x="0" y="0"/>
                  </a:moveTo>
                  <a:lnTo>
                    <a:pt x="988050" y="538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2"/>
            <p:cNvSpPr/>
            <p:nvPr/>
          </p:nvSpPr>
          <p:spPr>
            <a:xfrm>
              <a:off x="7203831" y="19480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171" y="0"/>
                  </a:lnTo>
                  <a:lnTo>
                    <a:pt x="43311" y="15968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13"/>
            <p:cNvSpPr/>
            <p:nvPr/>
          </p:nvSpPr>
          <p:spPr>
            <a:xfrm>
              <a:off x="7203831" y="19480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311" y="15968"/>
                  </a:lnTo>
                  <a:lnTo>
                    <a:pt x="171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14"/>
            <p:cNvSpPr/>
            <p:nvPr/>
          </p:nvSpPr>
          <p:spPr>
            <a:xfrm>
              <a:off x="2064699" y="1954410"/>
              <a:ext cx="833755" cy="1905"/>
            </a:xfrm>
            <a:custGeom>
              <a:avLst/>
              <a:gdLst/>
              <a:ahLst/>
              <a:cxnLst/>
              <a:rect l="l" t="t" r="r" b="b"/>
              <a:pathLst>
                <a:path w="833755" h="1905">
                  <a:moveTo>
                    <a:pt x="0" y="0"/>
                  </a:moveTo>
                  <a:lnTo>
                    <a:pt x="833549" y="140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bject 15"/>
            <p:cNvSpPr/>
            <p:nvPr/>
          </p:nvSpPr>
          <p:spPr>
            <a:xfrm>
              <a:off x="2898223" y="19400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52" y="0"/>
                  </a:lnTo>
                  <a:lnTo>
                    <a:pt x="43251" y="15805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16"/>
            <p:cNvSpPr/>
            <p:nvPr/>
          </p:nvSpPr>
          <p:spPr>
            <a:xfrm>
              <a:off x="2898223" y="19400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51" y="15805"/>
                  </a:lnTo>
                  <a:lnTo>
                    <a:pt x="52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17"/>
            <p:cNvSpPr/>
            <p:nvPr/>
          </p:nvSpPr>
          <p:spPr>
            <a:xfrm>
              <a:off x="3743779" y="177018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18"/>
            <p:cNvSpPr/>
            <p:nvPr/>
          </p:nvSpPr>
          <p:spPr>
            <a:xfrm>
              <a:off x="3743779" y="177018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19"/>
            <p:cNvSpPr/>
            <p:nvPr/>
          </p:nvSpPr>
          <p:spPr>
            <a:xfrm>
              <a:off x="3836201" y="1866125"/>
              <a:ext cx="211877" cy="1841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20"/>
            <p:cNvSpPr txBox="1"/>
            <p:nvPr/>
          </p:nvSpPr>
          <p:spPr>
            <a:xfrm>
              <a:off x="2955304" y="1768096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</a:t>
              </a:r>
              <a:endParaRPr kumimoji="0" sz="1200" b="0" i="0" u="none" strike="noStrike" kern="1200" cap="none" spc="0" normalizeH="0" baseline="-3125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5" name="object 21"/>
            <p:cNvSpPr/>
            <p:nvPr/>
          </p:nvSpPr>
          <p:spPr>
            <a:xfrm>
              <a:off x="5818966" y="1770423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22"/>
            <p:cNvSpPr/>
            <p:nvPr/>
          </p:nvSpPr>
          <p:spPr>
            <a:xfrm>
              <a:off x="5818966" y="1770423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23"/>
            <p:cNvSpPr/>
            <p:nvPr/>
          </p:nvSpPr>
          <p:spPr>
            <a:xfrm>
              <a:off x="5911388" y="1866363"/>
              <a:ext cx="211877" cy="1841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24"/>
            <p:cNvSpPr txBox="1"/>
            <p:nvPr/>
          </p:nvSpPr>
          <p:spPr>
            <a:xfrm>
              <a:off x="5018492" y="1770108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200" b="0" i="0" u="none" strike="noStrike" kern="1200" cap="none" spc="0" normalizeH="0" baseline="-3125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9" name="object 25"/>
            <p:cNvSpPr txBox="1"/>
            <p:nvPr/>
          </p:nvSpPr>
          <p:spPr>
            <a:xfrm>
              <a:off x="3417463" y="1631681"/>
              <a:ext cx="233680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08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20444" algn="l"/>
                  <a:tab pos="2125980" algn="l"/>
                </a:tabLst>
                <a:defRPr/>
              </a:pPr>
              <a:r>
                <a:rPr kumimoji="0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3174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	</a:t>
              </a:r>
              <a:r>
                <a:rPr kumimoji="0" sz="2400" b="1" i="1" u="none" strike="noStrike" kern="1200" cap="none" spc="0" normalizeH="0" baseline="1736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h</a:t>
              </a:r>
              <a:r>
                <a:rPr kumimoji="0" sz="1575" b="1" i="1" u="none" strike="noStrike" kern="1200" cap="none" spc="0" normalizeH="0" baseline="-29100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	</a:t>
              </a:r>
              <a:r>
                <a:rPr kumimoji="0" sz="2400" b="1" i="1" u="none" strike="noStrike" kern="1200" cap="none" spc="0" normalizeH="0" baseline="173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291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575" b="0" i="0" u="none" strike="noStrike" kern="1200" cap="none" spc="0" normalizeH="0" baseline="-291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30" name="object 26"/>
            <p:cNvSpPr/>
            <p:nvPr/>
          </p:nvSpPr>
          <p:spPr>
            <a:xfrm>
              <a:off x="4140679" y="1958136"/>
              <a:ext cx="821055" cy="0"/>
            </a:xfrm>
            <a:custGeom>
              <a:avLst/>
              <a:gdLst/>
              <a:ahLst/>
              <a:cxnLst/>
              <a:rect l="l" t="t" r="r" b="b"/>
              <a:pathLst>
                <a:path w="821054">
                  <a:moveTo>
                    <a:pt x="0" y="0"/>
                  </a:moveTo>
                  <a:lnTo>
                    <a:pt x="8206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27"/>
            <p:cNvSpPr/>
            <p:nvPr/>
          </p:nvSpPr>
          <p:spPr>
            <a:xfrm>
              <a:off x="4961329" y="19424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28"/>
            <p:cNvSpPr/>
            <p:nvPr/>
          </p:nvSpPr>
          <p:spPr>
            <a:xfrm>
              <a:off x="4961329" y="19424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29"/>
            <p:cNvSpPr/>
            <p:nvPr/>
          </p:nvSpPr>
          <p:spPr>
            <a:xfrm>
              <a:off x="3352204" y="1956046"/>
              <a:ext cx="334645" cy="1905"/>
            </a:xfrm>
            <a:custGeom>
              <a:avLst/>
              <a:gdLst/>
              <a:ahLst/>
              <a:cxnLst/>
              <a:rect l="l" t="t" r="r" b="b"/>
              <a:pathLst>
                <a:path w="334645" h="1905">
                  <a:moveTo>
                    <a:pt x="0" y="0"/>
                  </a:moveTo>
                  <a:lnTo>
                    <a:pt x="334350" y="179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30"/>
            <p:cNvSpPr/>
            <p:nvPr/>
          </p:nvSpPr>
          <p:spPr>
            <a:xfrm>
              <a:off x="3686471" y="19421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168" y="0"/>
                  </a:lnTo>
                  <a:lnTo>
                    <a:pt x="43308" y="159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31"/>
            <p:cNvSpPr/>
            <p:nvPr/>
          </p:nvSpPr>
          <p:spPr>
            <a:xfrm>
              <a:off x="3686471" y="19421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308" y="15964"/>
                  </a:lnTo>
                  <a:lnTo>
                    <a:pt x="168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32"/>
            <p:cNvSpPr/>
            <p:nvPr/>
          </p:nvSpPr>
          <p:spPr>
            <a:xfrm>
              <a:off x="5415392" y="1958058"/>
              <a:ext cx="346710" cy="635"/>
            </a:xfrm>
            <a:custGeom>
              <a:avLst/>
              <a:gdLst/>
              <a:ahLst/>
              <a:cxnLst/>
              <a:rect l="l" t="t" r="r" b="b"/>
              <a:pathLst>
                <a:path w="346710" h="634">
                  <a:moveTo>
                    <a:pt x="0" y="0"/>
                  </a:moveTo>
                  <a:lnTo>
                    <a:pt x="346349" y="257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33"/>
            <p:cNvSpPr/>
            <p:nvPr/>
          </p:nvSpPr>
          <p:spPr>
            <a:xfrm>
              <a:off x="5761730" y="19425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23" y="0"/>
                  </a:lnTo>
                  <a:lnTo>
                    <a:pt x="43236" y="157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34"/>
            <p:cNvSpPr/>
            <p:nvPr/>
          </p:nvSpPr>
          <p:spPr>
            <a:xfrm>
              <a:off x="5761730" y="19425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36" y="15764"/>
                  </a:lnTo>
                  <a:lnTo>
                    <a:pt x="23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object 2"/>
          <p:cNvSpPr/>
          <p:nvPr/>
        </p:nvSpPr>
        <p:spPr>
          <a:xfrm>
            <a:off x="276494" y="2960281"/>
            <a:ext cx="2469826" cy="25549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bject 3"/>
          <p:cNvSpPr/>
          <p:nvPr/>
        </p:nvSpPr>
        <p:spPr>
          <a:xfrm>
            <a:off x="271731" y="2899258"/>
            <a:ext cx="2548890" cy="2663825"/>
          </a:xfrm>
          <a:custGeom>
            <a:avLst/>
            <a:gdLst/>
            <a:ahLst/>
            <a:cxnLst/>
            <a:rect l="l" t="t" r="r" b="b"/>
            <a:pathLst>
              <a:path w="2548890" h="2663825">
                <a:moveTo>
                  <a:pt x="0" y="0"/>
                </a:moveTo>
                <a:lnTo>
                  <a:pt x="2548549" y="0"/>
                </a:lnTo>
                <a:lnTo>
                  <a:pt x="2548549" y="2663299"/>
                </a:lnTo>
                <a:lnTo>
                  <a:pt x="0" y="2663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027862" y="3180022"/>
            <a:ext cx="5927422" cy="1416065"/>
            <a:chOff x="3056437" y="3151447"/>
            <a:chExt cx="5927422" cy="1416065"/>
          </a:xfrm>
        </p:grpSpPr>
        <p:sp>
          <p:nvSpPr>
            <p:cNvPr id="41" name="object 6"/>
            <p:cNvSpPr/>
            <p:nvPr/>
          </p:nvSpPr>
          <p:spPr>
            <a:xfrm>
              <a:off x="3056437" y="3175566"/>
              <a:ext cx="5927422" cy="13919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bject 8"/>
            <p:cNvSpPr/>
            <p:nvPr/>
          </p:nvSpPr>
          <p:spPr>
            <a:xfrm>
              <a:off x="4561921" y="3151447"/>
              <a:ext cx="414655" cy="660400"/>
            </a:xfrm>
            <a:custGeom>
              <a:avLst/>
              <a:gdLst/>
              <a:ahLst/>
              <a:cxnLst/>
              <a:rect l="l" t="t" r="r" b="b"/>
              <a:pathLst>
                <a:path w="414654" h="660400">
                  <a:moveTo>
                    <a:pt x="0" y="0"/>
                  </a:moveTo>
                  <a:lnTo>
                    <a:pt x="414299" y="0"/>
                  </a:lnTo>
                  <a:lnTo>
                    <a:pt x="414299" y="659999"/>
                  </a:lnTo>
                  <a:lnTo>
                    <a:pt x="0" y="65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8E7BC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bject 9"/>
            <p:cNvSpPr/>
            <p:nvPr/>
          </p:nvSpPr>
          <p:spPr>
            <a:xfrm>
              <a:off x="5459545" y="3799522"/>
              <a:ext cx="2829560" cy="746760"/>
            </a:xfrm>
            <a:custGeom>
              <a:avLst/>
              <a:gdLst/>
              <a:ahLst/>
              <a:cxnLst/>
              <a:rect l="l" t="t" r="r" b="b"/>
              <a:pathLst>
                <a:path w="2829559" h="746760">
                  <a:moveTo>
                    <a:pt x="0" y="0"/>
                  </a:moveTo>
                  <a:lnTo>
                    <a:pt x="2829299" y="0"/>
                  </a:lnTo>
                  <a:lnTo>
                    <a:pt x="2829299" y="746399"/>
                  </a:lnTo>
                  <a:lnTo>
                    <a:pt x="0" y="746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8E7BC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5" name="object 10"/>
          <p:cNvSpPr/>
          <p:nvPr/>
        </p:nvSpPr>
        <p:spPr>
          <a:xfrm>
            <a:off x="388090" y="3672522"/>
            <a:ext cx="1337310" cy="528955"/>
          </a:xfrm>
          <a:custGeom>
            <a:avLst/>
            <a:gdLst/>
            <a:ahLst/>
            <a:cxnLst/>
            <a:rect l="l" t="t" r="r" b="b"/>
            <a:pathLst>
              <a:path w="1337310" h="528954">
                <a:moveTo>
                  <a:pt x="0" y="0"/>
                </a:moveTo>
                <a:lnTo>
                  <a:pt x="1336799" y="0"/>
                </a:lnTo>
                <a:lnTo>
                  <a:pt x="1336799" y="528600"/>
                </a:lnTo>
                <a:lnTo>
                  <a:pt x="0" y="5286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8E7BC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22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-5" dirty="0">
                <a:solidFill>
                  <a:prstClr val="black"/>
                </a:solidFill>
              </a:rPr>
              <a:t>Backpropagation </a:t>
            </a:r>
            <a:r>
              <a:rPr lang="en-US" altLang="zh-CN" sz="3600" dirty="0">
                <a:solidFill>
                  <a:prstClr val="black"/>
                </a:solidFill>
              </a:rPr>
              <a:t>Example</a:t>
            </a:r>
            <a:endParaRPr lang="zh-CN" altLang="en-US" sz="3200" dirty="0"/>
          </a:p>
        </p:txBody>
      </p:sp>
      <p:grpSp>
        <p:nvGrpSpPr>
          <p:cNvPr id="8" name="组合 7"/>
          <p:cNvGrpSpPr/>
          <p:nvPr/>
        </p:nvGrpSpPr>
        <p:grpSpPr>
          <a:xfrm>
            <a:off x="1598400" y="1646521"/>
            <a:ext cx="5737650" cy="514662"/>
            <a:chOff x="1794118" y="1631681"/>
            <a:chExt cx="5737650" cy="514662"/>
          </a:xfrm>
        </p:grpSpPr>
        <p:sp>
          <p:nvSpPr>
            <p:cNvPr id="9" name="object 5"/>
            <p:cNvSpPr/>
            <p:nvPr/>
          </p:nvSpPr>
          <p:spPr>
            <a:xfrm>
              <a:off x="5018492" y="1770108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bject 6"/>
            <p:cNvSpPr/>
            <p:nvPr/>
          </p:nvSpPr>
          <p:spPr>
            <a:xfrm>
              <a:off x="5018492" y="1770108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bject 7"/>
            <p:cNvSpPr/>
            <p:nvPr/>
          </p:nvSpPr>
          <p:spPr>
            <a:xfrm>
              <a:off x="2955304" y="176809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bject 8"/>
            <p:cNvSpPr/>
            <p:nvPr/>
          </p:nvSpPr>
          <p:spPr>
            <a:xfrm>
              <a:off x="2955304" y="176809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bject 9"/>
            <p:cNvSpPr txBox="1"/>
            <p:nvPr/>
          </p:nvSpPr>
          <p:spPr>
            <a:xfrm>
              <a:off x="1794118" y="1753992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x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4" name="object 10"/>
            <p:cNvSpPr txBox="1"/>
            <p:nvPr/>
          </p:nvSpPr>
          <p:spPr>
            <a:xfrm>
              <a:off x="7404768" y="1741479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ŷ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5" name="object 11"/>
            <p:cNvSpPr/>
            <p:nvPr/>
          </p:nvSpPr>
          <p:spPr>
            <a:xfrm>
              <a:off x="6215866" y="1958373"/>
              <a:ext cx="988060" cy="5715"/>
            </a:xfrm>
            <a:custGeom>
              <a:avLst/>
              <a:gdLst/>
              <a:ahLst/>
              <a:cxnLst/>
              <a:rect l="l" t="t" r="r" b="b"/>
              <a:pathLst>
                <a:path w="988059" h="5715">
                  <a:moveTo>
                    <a:pt x="0" y="0"/>
                  </a:moveTo>
                  <a:lnTo>
                    <a:pt x="988050" y="538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2"/>
            <p:cNvSpPr/>
            <p:nvPr/>
          </p:nvSpPr>
          <p:spPr>
            <a:xfrm>
              <a:off x="7203831" y="19480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171" y="0"/>
                  </a:lnTo>
                  <a:lnTo>
                    <a:pt x="43311" y="15968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13"/>
            <p:cNvSpPr/>
            <p:nvPr/>
          </p:nvSpPr>
          <p:spPr>
            <a:xfrm>
              <a:off x="7203831" y="19480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311" y="15968"/>
                  </a:lnTo>
                  <a:lnTo>
                    <a:pt x="171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14"/>
            <p:cNvSpPr/>
            <p:nvPr/>
          </p:nvSpPr>
          <p:spPr>
            <a:xfrm>
              <a:off x="2064699" y="1954410"/>
              <a:ext cx="833755" cy="1905"/>
            </a:xfrm>
            <a:custGeom>
              <a:avLst/>
              <a:gdLst/>
              <a:ahLst/>
              <a:cxnLst/>
              <a:rect l="l" t="t" r="r" b="b"/>
              <a:pathLst>
                <a:path w="833755" h="1905">
                  <a:moveTo>
                    <a:pt x="0" y="0"/>
                  </a:moveTo>
                  <a:lnTo>
                    <a:pt x="833549" y="140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bject 15"/>
            <p:cNvSpPr/>
            <p:nvPr/>
          </p:nvSpPr>
          <p:spPr>
            <a:xfrm>
              <a:off x="2898223" y="19400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52" y="0"/>
                  </a:lnTo>
                  <a:lnTo>
                    <a:pt x="43251" y="15805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16"/>
            <p:cNvSpPr/>
            <p:nvPr/>
          </p:nvSpPr>
          <p:spPr>
            <a:xfrm>
              <a:off x="2898223" y="19400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51" y="15805"/>
                  </a:lnTo>
                  <a:lnTo>
                    <a:pt x="52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17"/>
            <p:cNvSpPr/>
            <p:nvPr/>
          </p:nvSpPr>
          <p:spPr>
            <a:xfrm>
              <a:off x="3743779" y="177018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18"/>
            <p:cNvSpPr/>
            <p:nvPr/>
          </p:nvSpPr>
          <p:spPr>
            <a:xfrm>
              <a:off x="3743779" y="177018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19"/>
            <p:cNvSpPr/>
            <p:nvPr/>
          </p:nvSpPr>
          <p:spPr>
            <a:xfrm>
              <a:off x="3836201" y="1866125"/>
              <a:ext cx="211877" cy="1841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20"/>
            <p:cNvSpPr txBox="1"/>
            <p:nvPr/>
          </p:nvSpPr>
          <p:spPr>
            <a:xfrm>
              <a:off x="2955304" y="1768096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</a:t>
              </a:r>
              <a:endParaRPr kumimoji="0" sz="1200" b="0" i="0" u="none" strike="noStrike" kern="1200" cap="none" spc="0" normalizeH="0" baseline="-3125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5" name="object 21"/>
            <p:cNvSpPr/>
            <p:nvPr/>
          </p:nvSpPr>
          <p:spPr>
            <a:xfrm>
              <a:off x="5818966" y="1770423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22"/>
            <p:cNvSpPr/>
            <p:nvPr/>
          </p:nvSpPr>
          <p:spPr>
            <a:xfrm>
              <a:off x="5818966" y="1770423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23"/>
            <p:cNvSpPr/>
            <p:nvPr/>
          </p:nvSpPr>
          <p:spPr>
            <a:xfrm>
              <a:off x="5911388" y="1866363"/>
              <a:ext cx="211877" cy="1841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24"/>
            <p:cNvSpPr txBox="1"/>
            <p:nvPr/>
          </p:nvSpPr>
          <p:spPr>
            <a:xfrm>
              <a:off x="5018492" y="1770108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200" b="0" i="0" u="none" strike="noStrike" kern="1200" cap="none" spc="0" normalizeH="0" baseline="-3125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9" name="object 25"/>
            <p:cNvSpPr txBox="1"/>
            <p:nvPr/>
          </p:nvSpPr>
          <p:spPr>
            <a:xfrm>
              <a:off x="3417463" y="1631681"/>
              <a:ext cx="233680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08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20444" algn="l"/>
                  <a:tab pos="2125980" algn="l"/>
                </a:tabLst>
                <a:defRPr/>
              </a:pPr>
              <a:r>
                <a:rPr kumimoji="0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3174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	</a:t>
              </a:r>
              <a:r>
                <a:rPr kumimoji="0" sz="2400" b="1" i="1" u="none" strike="noStrike" kern="1200" cap="none" spc="0" normalizeH="0" baseline="1736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h</a:t>
              </a:r>
              <a:r>
                <a:rPr kumimoji="0" sz="1575" b="1" i="1" u="none" strike="noStrike" kern="1200" cap="none" spc="0" normalizeH="0" baseline="-29100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	</a:t>
              </a:r>
              <a:r>
                <a:rPr kumimoji="0" sz="2400" b="1" i="1" u="none" strike="noStrike" kern="1200" cap="none" spc="0" normalizeH="0" baseline="173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291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575" b="0" i="0" u="none" strike="noStrike" kern="1200" cap="none" spc="0" normalizeH="0" baseline="-291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30" name="object 26"/>
            <p:cNvSpPr/>
            <p:nvPr/>
          </p:nvSpPr>
          <p:spPr>
            <a:xfrm>
              <a:off x="4140679" y="1958136"/>
              <a:ext cx="821055" cy="0"/>
            </a:xfrm>
            <a:custGeom>
              <a:avLst/>
              <a:gdLst/>
              <a:ahLst/>
              <a:cxnLst/>
              <a:rect l="l" t="t" r="r" b="b"/>
              <a:pathLst>
                <a:path w="821054">
                  <a:moveTo>
                    <a:pt x="0" y="0"/>
                  </a:moveTo>
                  <a:lnTo>
                    <a:pt x="8206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27"/>
            <p:cNvSpPr/>
            <p:nvPr/>
          </p:nvSpPr>
          <p:spPr>
            <a:xfrm>
              <a:off x="4961329" y="19424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28"/>
            <p:cNvSpPr/>
            <p:nvPr/>
          </p:nvSpPr>
          <p:spPr>
            <a:xfrm>
              <a:off x="4961329" y="19424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29"/>
            <p:cNvSpPr/>
            <p:nvPr/>
          </p:nvSpPr>
          <p:spPr>
            <a:xfrm>
              <a:off x="3352204" y="1956046"/>
              <a:ext cx="334645" cy="1905"/>
            </a:xfrm>
            <a:custGeom>
              <a:avLst/>
              <a:gdLst/>
              <a:ahLst/>
              <a:cxnLst/>
              <a:rect l="l" t="t" r="r" b="b"/>
              <a:pathLst>
                <a:path w="334645" h="1905">
                  <a:moveTo>
                    <a:pt x="0" y="0"/>
                  </a:moveTo>
                  <a:lnTo>
                    <a:pt x="334350" y="179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30"/>
            <p:cNvSpPr/>
            <p:nvPr/>
          </p:nvSpPr>
          <p:spPr>
            <a:xfrm>
              <a:off x="3686471" y="19421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168" y="0"/>
                  </a:lnTo>
                  <a:lnTo>
                    <a:pt x="43308" y="159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31"/>
            <p:cNvSpPr/>
            <p:nvPr/>
          </p:nvSpPr>
          <p:spPr>
            <a:xfrm>
              <a:off x="3686471" y="19421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308" y="15964"/>
                  </a:lnTo>
                  <a:lnTo>
                    <a:pt x="168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32"/>
            <p:cNvSpPr/>
            <p:nvPr/>
          </p:nvSpPr>
          <p:spPr>
            <a:xfrm>
              <a:off x="5415392" y="1958058"/>
              <a:ext cx="346710" cy="635"/>
            </a:xfrm>
            <a:custGeom>
              <a:avLst/>
              <a:gdLst/>
              <a:ahLst/>
              <a:cxnLst/>
              <a:rect l="l" t="t" r="r" b="b"/>
              <a:pathLst>
                <a:path w="346710" h="634">
                  <a:moveTo>
                    <a:pt x="0" y="0"/>
                  </a:moveTo>
                  <a:lnTo>
                    <a:pt x="346349" y="257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33"/>
            <p:cNvSpPr/>
            <p:nvPr/>
          </p:nvSpPr>
          <p:spPr>
            <a:xfrm>
              <a:off x="5761730" y="19425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23" y="0"/>
                  </a:lnTo>
                  <a:lnTo>
                    <a:pt x="43236" y="157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34"/>
            <p:cNvSpPr/>
            <p:nvPr/>
          </p:nvSpPr>
          <p:spPr>
            <a:xfrm>
              <a:off x="5761730" y="19425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36" y="15764"/>
                  </a:lnTo>
                  <a:lnTo>
                    <a:pt x="23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object 2"/>
          <p:cNvSpPr/>
          <p:nvPr/>
        </p:nvSpPr>
        <p:spPr>
          <a:xfrm>
            <a:off x="276494" y="2960281"/>
            <a:ext cx="2469826" cy="25549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bject 3"/>
          <p:cNvSpPr/>
          <p:nvPr/>
        </p:nvSpPr>
        <p:spPr>
          <a:xfrm>
            <a:off x="271731" y="2899258"/>
            <a:ext cx="2548890" cy="2663825"/>
          </a:xfrm>
          <a:custGeom>
            <a:avLst/>
            <a:gdLst/>
            <a:ahLst/>
            <a:cxnLst/>
            <a:rect l="l" t="t" r="r" b="b"/>
            <a:pathLst>
              <a:path w="2548890" h="2663825">
                <a:moveTo>
                  <a:pt x="0" y="0"/>
                </a:moveTo>
                <a:lnTo>
                  <a:pt x="2548549" y="0"/>
                </a:lnTo>
                <a:lnTo>
                  <a:pt x="2548549" y="2663299"/>
                </a:lnTo>
                <a:lnTo>
                  <a:pt x="0" y="2663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029818" y="3164888"/>
            <a:ext cx="5942559" cy="1430214"/>
            <a:chOff x="2921641" y="2316975"/>
            <a:chExt cx="5942559" cy="1430214"/>
          </a:xfrm>
        </p:grpSpPr>
        <p:sp>
          <p:nvSpPr>
            <p:cNvPr id="41" name="object 6"/>
            <p:cNvSpPr/>
            <p:nvPr/>
          </p:nvSpPr>
          <p:spPr>
            <a:xfrm>
              <a:off x="2921641" y="2355243"/>
              <a:ext cx="5927422" cy="13919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bject 7"/>
            <p:cNvSpPr/>
            <p:nvPr/>
          </p:nvSpPr>
          <p:spPr>
            <a:xfrm>
              <a:off x="5013800" y="2316975"/>
              <a:ext cx="549275" cy="660400"/>
            </a:xfrm>
            <a:custGeom>
              <a:avLst/>
              <a:gdLst/>
              <a:ahLst/>
              <a:cxnLst/>
              <a:rect l="l" t="t" r="r" b="b"/>
              <a:pathLst>
                <a:path w="549275" h="660400">
                  <a:moveTo>
                    <a:pt x="0" y="0"/>
                  </a:moveTo>
                  <a:lnTo>
                    <a:pt x="548699" y="0"/>
                  </a:lnTo>
                  <a:lnTo>
                    <a:pt x="548699" y="659999"/>
                  </a:lnTo>
                  <a:lnTo>
                    <a:pt x="0" y="659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8E7BC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bject 8"/>
            <p:cNvSpPr/>
            <p:nvPr/>
          </p:nvSpPr>
          <p:spPr>
            <a:xfrm>
              <a:off x="8314925" y="2976975"/>
              <a:ext cx="549275" cy="703580"/>
            </a:xfrm>
            <a:custGeom>
              <a:avLst/>
              <a:gdLst/>
              <a:ahLst/>
              <a:cxnLst/>
              <a:rect l="l" t="t" r="r" b="b"/>
              <a:pathLst>
                <a:path w="549275" h="703579">
                  <a:moveTo>
                    <a:pt x="0" y="0"/>
                  </a:moveTo>
                  <a:lnTo>
                    <a:pt x="548699" y="0"/>
                  </a:lnTo>
                  <a:lnTo>
                    <a:pt x="548699" y="703199"/>
                  </a:lnTo>
                  <a:lnTo>
                    <a:pt x="0" y="703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8E7BC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5" name="object 9"/>
          <p:cNvSpPr/>
          <p:nvPr/>
        </p:nvSpPr>
        <p:spPr>
          <a:xfrm>
            <a:off x="310515" y="4221645"/>
            <a:ext cx="1337310" cy="400685"/>
          </a:xfrm>
          <a:custGeom>
            <a:avLst/>
            <a:gdLst/>
            <a:ahLst/>
            <a:cxnLst/>
            <a:rect l="l" t="t" r="r" b="b"/>
            <a:pathLst>
              <a:path w="1337310" h="400685">
                <a:moveTo>
                  <a:pt x="0" y="0"/>
                </a:moveTo>
                <a:lnTo>
                  <a:pt x="1336799" y="0"/>
                </a:lnTo>
                <a:lnTo>
                  <a:pt x="1336799" y="400199"/>
                </a:lnTo>
                <a:lnTo>
                  <a:pt x="0" y="400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8E7BC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416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-5" dirty="0">
                <a:solidFill>
                  <a:prstClr val="black"/>
                </a:solidFill>
              </a:rPr>
              <a:t>Backpropagation </a:t>
            </a:r>
            <a:r>
              <a:rPr lang="en-US" altLang="zh-CN" sz="3600" dirty="0">
                <a:solidFill>
                  <a:prstClr val="black"/>
                </a:solidFill>
              </a:rPr>
              <a:t>Example</a:t>
            </a:r>
            <a:endParaRPr lang="zh-CN" altLang="en-US" sz="3200" dirty="0"/>
          </a:p>
        </p:txBody>
      </p:sp>
      <p:grpSp>
        <p:nvGrpSpPr>
          <p:cNvPr id="8" name="组合 7"/>
          <p:cNvGrpSpPr/>
          <p:nvPr/>
        </p:nvGrpSpPr>
        <p:grpSpPr>
          <a:xfrm>
            <a:off x="1598400" y="1646521"/>
            <a:ext cx="5737650" cy="514662"/>
            <a:chOff x="1794118" y="1631681"/>
            <a:chExt cx="5737650" cy="514662"/>
          </a:xfrm>
        </p:grpSpPr>
        <p:sp>
          <p:nvSpPr>
            <p:cNvPr id="9" name="object 5"/>
            <p:cNvSpPr/>
            <p:nvPr/>
          </p:nvSpPr>
          <p:spPr>
            <a:xfrm>
              <a:off x="5018492" y="1770108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bject 6"/>
            <p:cNvSpPr/>
            <p:nvPr/>
          </p:nvSpPr>
          <p:spPr>
            <a:xfrm>
              <a:off x="5018492" y="1770108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bject 7"/>
            <p:cNvSpPr/>
            <p:nvPr/>
          </p:nvSpPr>
          <p:spPr>
            <a:xfrm>
              <a:off x="2955304" y="176809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bject 8"/>
            <p:cNvSpPr/>
            <p:nvPr/>
          </p:nvSpPr>
          <p:spPr>
            <a:xfrm>
              <a:off x="2955304" y="176809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bject 9"/>
            <p:cNvSpPr txBox="1"/>
            <p:nvPr/>
          </p:nvSpPr>
          <p:spPr>
            <a:xfrm>
              <a:off x="1794118" y="1753992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x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4" name="object 10"/>
            <p:cNvSpPr txBox="1"/>
            <p:nvPr/>
          </p:nvSpPr>
          <p:spPr>
            <a:xfrm>
              <a:off x="7404768" y="1741479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ŷ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5" name="object 11"/>
            <p:cNvSpPr/>
            <p:nvPr/>
          </p:nvSpPr>
          <p:spPr>
            <a:xfrm>
              <a:off x="6215866" y="1958373"/>
              <a:ext cx="988060" cy="5715"/>
            </a:xfrm>
            <a:custGeom>
              <a:avLst/>
              <a:gdLst/>
              <a:ahLst/>
              <a:cxnLst/>
              <a:rect l="l" t="t" r="r" b="b"/>
              <a:pathLst>
                <a:path w="988059" h="5715">
                  <a:moveTo>
                    <a:pt x="0" y="0"/>
                  </a:moveTo>
                  <a:lnTo>
                    <a:pt x="988050" y="538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2"/>
            <p:cNvSpPr/>
            <p:nvPr/>
          </p:nvSpPr>
          <p:spPr>
            <a:xfrm>
              <a:off x="7203831" y="19480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171" y="0"/>
                  </a:lnTo>
                  <a:lnTo>
                    <a:pt x="43311" y="15968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13"/>
            <p:cNvSpPr/>
            <p:nvPr/>
          </p:nvSpPr>
          <p:spPr>
            <a:xfrm>
              <a:off x="7203831" y="19480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311" y="15968"/>
                  </a:lnTo>
                  <a:lnTo>
                    <a:pt x="171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14"/>
            <p:cNvSpPr/>
            <p:nvPr/>
          </p:nvSpPr>
          <p:spPr>
            <a:xfrm>
              <a:off x="2064699" y="1954410"/>
              <a:ext cx="833755" cy="1905"/>
            </a:xfrm>
            <a:custGeom>
              <a:avLst/>
              <a:gdLst/>
              <a:ahLst/>
              <a:cxnLst/>
              <a:rect l="l" t="t" r="r" b="b"/>
              <a:pathLst>
                <a:path w="833755" h="1905">
                  <a:moveTo>
                    <a:pt x="0" y="0"/>
                  </a:moveTo>
                  <a:lnTo>
                    <a:pt x="833549" y="140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bject 15"/>
            <p:cNvSpPr/>
            <p:nvPr/>
          </p:nvSpPr>
          <p:spPr>
            <a:xfrm>
              <a:off x="2898223" y="19400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52" y="0"/>
                  </a:lnTo>
                  <a:lnTo>
                    <a:pt x="43251" y="15805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16"/>
            <p:cNvSpPr/>
            <p:nvPr/>
          </p:nvSpPr>
          <p:spPr>
            <a:xfrm>
              <a:off x="2898223" y="19400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51" y="15805"/>
                  </a:lnTo>
                  <a:lnTo>
                    <a:pt x="52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17"/>
            <p:cNvSpPr/>
            <p:nvPr/>
          </p:nvSpPr>
          <p:spPr>
            <a:xfrm>
              <a:off x="3743779" y="177018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18"/>
            <p:cNvSpPr/>
            <p:nvPr/>
          </p:nvSpPr>
          <p:spPr>
            <a:xfrm>
              <a:off x="3743779" y="177018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19"/>
            <p:cNvSpPr/>
            <p:nvPr/>
          </p:nvSpPr>
          <p:spPr>
            <a:xfrm>
              <a:off x="3836201" y="1866125"/>
              <a:ext cx="211877" cy="1841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20"/>
            <p:cNvSpPr txBox="1"/>
            <p:nvPr/>
          </p:nvSpPr>
          <p:spPr>
            <a:xfrm>
              <a:off x="2955304" y="1768096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</a:t>
              </a:r>
              <a:endParaRPr kumimoji="0" sz="1200" b="0" i="0" u="none" strike="noStrike" kern="1200" cap="none" spc="0" normalizeH="0" baseline="-3125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5" name="object 21"/>
            <p:cNvSpPr/>
            <p:nvPr/>
          </p:nvSpPr>
          <p:spPr>
            <a:xfrm>
              <a:off x="5818966" y="1770423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22"/>
            <p:cNvSpPr/>
            <p:nvPr/>
          </p:nvSpPr>
          <p:spPr>
            <a:xfrm>
              <a:off x="5818966" y="1770423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23"/>
            <p:cNvSpPr/>
            <p:nvPr/>
          </p:nvSpPr>
          <p:spPr>
            <a:xfrm>
              <a:off x="5911388" y="1866363"/>
              <a:ext cx="211877" cy="1841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24"/>
            <p:cNvSpPr txBox="1"/>
            <p:nvPr/>
          </p:nvSpPr>
          <p:spPr>
            <a:xfrm>
              <a:off x="5018492" y="1770108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200" b="0" i="0" u="none" strike="noStrike" kern="1200" cap="none" spc="0" normalizeH="0" baseline="-3125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9" name="object 25"/>
            <p:cNvSpPr txBox="1"/>
            <p:nvPr/>
          </p:nvSpPr>
          <p:spPr>
            <a:xfrm>
              <a:off x="3417463" y="1631681"/>
              <a:ext cx="233680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08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20444" algn="l"/>
                  <a:tab pos="2125980" algn="l"/>
                </a:tabLst>
                <a:defRPr/>
              </a:pPr>
              <a:r>
                <a:rPr kumimoji="0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3174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	</a:t>
              </a:r>
              <a:r>
                <a:rPr kumimoji="0" sz="2400" b="1" i="1" u="none" strike="noStrike" kern="1200" cap="none" spc="0" normalizeH="0" baseline="1736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h</a:t>
              </a:r>
              <a:r>
                <a:rPr kumimoji="0" sz="1575" b="1" i="1" u="none" strike="noStrike" kern="1200" cap="none" spc="0" normalizeH="0" baseline="-29100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	</a:t>
              </a:r>
              <a:r>
                <a:rPr kumimoji="0" sz="2400" b="1" i="1" u="none" strike="noStrike" kern="1200" cap="none" spc="0" normalizeH="0" baseline="173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291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575" b="0" i="0" u="none" strike="noStrike" kern="1200" cap="none" spc="0" normalizeH="0" baseline="-291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30" name="object 26"/>
            <p:cNvSpPr/>
            <p:nvPr/>
          </p:nvSpPr>
          <p:spPr>
            <a:xfrm>
              <a:off x="4140679" y="1958136"/>
              <a:ext cx="821055" cy="0"/>
            </a:xfrm>
            <a:custGeom>
              <a:avLst/>
              <a:gdLst/>
              <a:ahLst/>
              <a:cxnLst/>
              <a:rect l="l" t="t" r="r" b="b"/>
              <a:pathLst>
                <a:path w="821054">
                  <a:moveTo>
                    <a:pt x="0" y="0"/>
                  </a:moveTo>
                  <a:lnTo>
                    <a:pt x="8206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27"/>
            <p:cNvSpPr/>
            <p:nvPr/>
          </p:nvSpPr>
          <p:spPr>
            <a:xfrm>
              <a:off x="4961329" y="19424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28"/>
            <p:cNvSpPr/>
            <p:nvPr/>
          </p:nvSpPr>
          <p:spPr>
            <a:xfrm>
              <a:off x="4961329" y="19424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29"/>
            <p:cNvSpPr/>
            <p:nvPr/>
          </p:nvSpPr>
          <p:spPr>
            <a:xfrm>
              <a:off x="3352204" y="1956046"/>
              <a:ext cx="334645" cy="1905"/>
            </a:xfrm>
            <a:custGeom>
              <a:avLst/>
              <a:gdLst/>
              <a:ahLst/>
              <a:cxnLst/>
              <a:rect l="l" t="t" r="r" b="b"/>
              <a:pathLst>
                <a:path w="334645" h="1905">
                  <a:moveTo>
                    <a:pt x="0" y="0"/>
                  </a:moveTo>
                  <a:lnTo>
                    <a:pt x="334350" y="179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30"/>
            <p:cNvSpPr/>
            <p:nvPr/>
          </p:nvSpPr>
          <p:spPr>
            <a:xfrm>
              <a:off x="3686471" y="19421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168" y="0"/>
                  </a:lnTo>
                  <a:lnTo>
                    <a:pt x="43308" y="159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31"/>
            <p:cNvSpPr/>
            <p:nvPr/>
          </p:nvSpPr>
          <p:spPr>
            <a:xfrm>
              <a:off x="3686471" y="19421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308" y="15964"/>
                  </a:lnTo>
                  <a:lnTo>
                    <a:pt x="168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32"/>
            <p:cNvSpPr/>
            <p:nvPr/>
          </p:nvSpPr>
          <p:spPr>
            <a:xfrm>
              <a:off x="5415392" y="1958058"/>
              <a:ext cx="346710" cy="635"/>
            </a:xfrm>
            <a:custGeom>
              <a:avLst/>
              <a:gdLst/>
              <a:ahLst/>
              <a:cxnLst/>
              <a:rect l="l" t="t" r="r" b="b"/>
              <a:pathLst>
                <a:path w="346710" h="634">
                  <a:moveTo>
                    <a:pt x="0" y="0"/>
                  </a:moveTo>
                  <a:lnTo>
                    <a:pt x="346349" y="257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33"/>
            <p:cNvSpPr/>
            <p:nvPr/>
          </p:nvSpPr>
          <p:spPr>
            <a:xfrm>
              <a:off x="5761730" y="19425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23" y="0"/>
                  </a:lnTo>
                  <a:lnTo>
                    <a:pt x="43236" y="157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34"/>
            <p:cNvSpPr/>
            <p:nvPr/>
          </p:nvSpPr>
          <p:spPr>
            <a:xfrm>
              <a:off x="5761730" y="19425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36" y="15764"/>
                  </a:lnTo>
                  <a:lnTo>
                    <a:pt x="23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object 2"/>
          <p:cNvSpPr/>
          <p:nvPr/>
        </p:nvSpPr>
        <p:spPr>
          <a:xfrm>
            <a:off x="276494" y="2960281"/>
            <a:ext cx="2469826" cy="25549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bject 3"/>
          <p:cNvSpPr/>
          <p:nvPr/>
        </p:nvSpPr>
        <p:spPr>
          <a:xfrm>
            <a:off x="271731" y="2899258"/>
            <a:ext cx="2548890" cy="2663825"/>
          </a:xfrm>
          <a:custGeom>
            <a:avLst/>
            <a:gdLst/>
            <a:ahLst/>
            <a:cxnLst/>
            <a:rect l="l" t="t" r="r" b="b"/>
            <a:pathLst>
              <a:path w="2548890" h="2663825">
                <a:moveTo>
                  <a:pt x="0" y="0"/>
                </a:moveTo>
                <a:lnTo>
                  <a:pt x="2548549" y="0"/>
                </a:lnTo>
                <a:lnTo>
                  <a:pt x="2548549" y="2663299"/>
                </a:lnTo>
                <a:lnTo>
                  <a:pt x="0" y="2663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bject 4"/>
          <p:cNvSpPr/>
          <p:nvPr/>
        </p:nvSpPr>
        <p:spPr>
          <a:xfrm>
            <a:off x="3027514" y="3204447"/>
            <a:ext cx="5927422" cy="20268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457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-5" dirty="0">
                <a:solidFill>
                  <a:prstClr val="black"/>
                </a:solidFill>
              </a:rPr>
              <a:t>Backpropagation </a:t>
            </a:r>
            <a:r>
              <a:rPr lang="en-US" altLang="zh-CN" sz="3600" dirty="0">
                <a:solidFill>
                  <a:prstClr val="black"/>
                </a:solidFill>
              </a:rPr>
              <a:t>Example</a:t>
            </a:r>
            <a:endParaRPr lang="zh-CN" altLang="en-US" sz="3200" dirty="0"/>
          </a:p>
        </p:txBody>
      </p:sp>
      <p:grpSp>
        <p:nvGrpSpPr>
          <p:cNvPr id="8" name="组合 7"/>
          <p:cNvGrpSpPr/>
          <p:nvPr/>
        </p:nvGrpSpPr>
        <p:grpSpPr>
          <a:xfrm>
            <a:off x="1598400" y="1646521"/>
            <a:ext cx="5737650" cy="514662"/>
            <a:chOff x="1794118" y="1631681"/>
            <a:chExt cx="5737650" cy="514662"/>
          </a:xfrm>
        </p:grpSpPr>
        <p:sp>
          <p:nvSpPr>
            <p:cNvPr id="9" name="object 5"/>
            <p:cNvSpPr/>
            <p:nvPr/>
          </p:nvSpPr>
          <p:spPr>
            <a:xfrm>
              <a:off x="5018492" y="1770108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bject 6"/>
            <p:cNvSpPr/>
            <p:nvPr/>
          </p:nvSpPr>
          <p:spPr>
            <a:xfrm>
              <a:off x="5018492" y="1770108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bject 7"/>
            <p:cNvSpPr/>
            <p:nvPr/>
          </p:nvSpPr>
          <p:spPr>
            <a:xfrm>
              <a:off x="2955304" y="176809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bject 8"/>
            <p:cNvSpPr/>
            <p:nvPr/>
          </p:nvSpPr>
          <p:spPr>
            <a:xfrm>
              <a:off x="2955304" y="176809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bject 9"/>
            <p:cNvSpPr txBox="1"/>
            <p:nvPr/>
          </p:nvSpPr>
          <p:spPr>
            <a:xfrm>
              <a:off x="1794118" y="1753992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x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4" name="object 10"/>
            <p:cNvSpPr txBox="1"/>
            <p:nvPr/>
          </p:nvSpPr>
          <p:spPr>
            <a:xfrm>
              <a:off x="7404768" y="1741479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ŷ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5" name="object 11"/>
            <p:cNvSpPr/>
            <p:nvPr/>
          </p:nvSpPr>
          <p:spPr>
            <a:xfrm>
              <a:off x="6215866" y="1958373"/>
              <a:ext cx="988060" cy="5715"/>
            </a:xfrm>
            <a:custGeom>
              <a:avLst/>
              <a:gdLst/>
              <a:ahLst/>
              <a:cxnLst/>
              <a:rect l="l" t="t" r="r" b="b"/>
              <a:pathLst>
                <a:path w="988059" h="5715">
                  <a:moveTo>
                    <a:pt x="0" y="0"/>
                  </a:moveTo>
                  <a:lnTo>
                    <a:pt x="988050" y="538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12"/>
            <p:cNvSpPr/>
            <p:nvPr/>
          </p:nvSpPr>
          <p:spPr>
            <a:xfrm>
              <a:off x="7203831" y="19480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171" y="0"/>
                  </a:lnTo>
                  <a:lnTo>
                    <a:pt x="43311" y="15968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13"/>
            <p:cNvSpPr/>
            <p:nvPr/>
          </p:nvSpPr>
          <p:spPr>
            <a:xfrm>
              <a:off x="7203831" y="19480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311" y="15968"/>
                  </a:lnTo>
                  <a:lnTo>
                    <a:pt x="171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14"/>
            <p:cNvSpPr/>
            <p:nvPr/>
          </p:nvSpPr>
          <p:spPr>
            <a:xfrm>
              <a:off x="2064699" y="1954410"/>
              <a:ext cx="833755" cy="1905"/>
            </a:xfrm>
            <a:custGeom>
              <a:avLst/>
              <a:gdLst/>
              <a:ahLst/>
              <a:cxnLst/>
              <a:rect l="l" t="t" r="r" b="b"/>
              <a:pathLst>
                <a:path w="833755" h="1905">
                  <a:moveTo>
                    <a:pt x="0" y="0"/>
                  </a:moveTo>
                  <a:lnTo>
                    <a:pt x="833549" y="140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bject 15"/>
            <p:cNvSpPr/>
            <p:nvPr/>
          </p:nvSpPr>
          <p:spPr>
            <a:xfrm>
              <a:off x="2898223" y="19400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52" y="0"/>
                  </a:lnTo>
                  <a:lnTo>
                    <a:pt x="43251" y="15805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16"/>
            <p:cNvSpPr/>
            <p:nvPr/>
          </p:nvSpPr>
          <p:spPr>
            <a:xfrm>
              <a:off x="2898223" y="19400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51" y="15805"/>
                  </a:lnTo>
                  <a:lnTo>
                    <a:pt x="52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17"/>
            <p:cNvSpPr/>
            <p:nvPr/>
          </p:nvSpPr>
          <p:spPr>
            <a:xfrm>
              <a:off x="3743779" y="177018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18"/>
            <p:cNvSpPr/>
            <p:nvPr/>
          </p:nvSpPr>
          <p:spPr>
            <a:xfrm>
              <a:off x="3743779" y="177018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19"/>
            <p:cNvSpPr/>
            <p:nvPr/>
          </p:nvSpPr>
          <p:spPr>
            <a:xfrm>
              <a:off x="3836201" y="1866125"/>
              <a:ext cx="211877" cy="1841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20"/>
            <p:cNvSpPr txBox="1"/>
            <p:nvPr/>
          </p:nvSpPr>
          <p:spPr>
            <a:xfrm>
              <a:off x="2955304" y="1768096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</a:t>
              </a:r>
              <a:endParaRPr kumimoji="0" sz="1200" b="0" i="0" u="none" strike="noStrike" kern="1200" cap="none" spc="0" normalizeH="0" baseline="-3125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5" name="object 21"/>
            <p:cNvSpPr/>
            <p:nvPr/>
          </p:nvSpPr>
          <p:spPr>
            <a:xfrm>
              <a:off x="5818966" y="1770423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22"/>
            <p:cNvSpPr/>
            <p:nvPr/>
          </p:nvSpPr>
          <p:spPr>
            <a:xfrm>
              <a:off x="5818966" y="1770423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23"/>
            <p:cNvSpPr/>
            <p:nvPr/>
          </p:nvSpPr>
          <p:spPr>
            <a:xfrm>
              <a:off x="5911388" y="1866363"/>
              <a:ext cx="211877" cy="1841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24"/>
            <p:cNvSpPr txBox="1"/>
            <p:nvPr/>
          </p:nvSpPr>
          <p:spPr>
            <a:xfrm>
              <a:off x="5018492" y="1770108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200" b="0" i="0" u="none" strike="noStrike" kern="1200" cap="none" spc="0" normalizeH="0" baseline="-3125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9" name="object 25"/>
            <p:cNvSpPr txBox="1"/>
            <p:nvPr/>
          </p:nvSpPr>
          <p:spPr>
            <a:xfrm>
              <a:off x="3417463" y="1631681"/>
              <a:ext cx="233680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08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20444" algn="l"/>
                  <a:tab pos="2125980" algn="l"/>
                </a:tabLst>
                <a:defRPr/>
              </a:pPr>
              <a:r>
                <a:rPr kumimoji="0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3174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	</a:t>
              </a:r>
              <a:r>
                <a:rPr kumimoji="0" sz="2400" b="1" i="1" u="none" strike="noStrike" kern="1200" cap="none" spc="0" normalizeH="0" baseline="1736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h</a:t>
              </a:r>
              <a:r>
                <a:rPr kumimoji="0" sz="1575" b="1" i="1" u="none" strike="noStrike" kern="1200" cap="none" spc="0" normalizeH="0" baseline="-29100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	</a:t>
              </a:r>
              <a:r>
                <a:rPr kumimoji="0" sz="2400" b="1" i="1" u="none" strike="noStrike" kern="1200" cap="none" spc="0" normalizeH="0" baseline="173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291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575" b="0" i="0" u="none" strike="noStrike" kern="1200" cap="none" spc="0" normalizeH="0" baseline="-291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30" name="object 26"/>
            <p:cNvSpPr/>
            <p:nvPr/>
          </p:nvSpPr>
          <p:spPr>
            <a:xfrm>
              <a:off x="4140679" y="1958136"/>
              <a:ext cx="821055" cy="0"/>
            </a:xfrm>
            <a:custGeom>
              <a:avLst/>
              <a:gdLst/>
              <a:ahLst/>
              <a:cxnLst/>
              <a:rect l="l" t="t" r="r" b="b"/>
              <a:pathLst>
                <a:path w="821054">
                  <a:moveTo>
                    <a:pt x="0" y="0"/>
                  </a:moveTo>
                  <a:lnTo>
                    <a:pt x="8206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27"/>
            <p:cNvSpPr/>
            <p:nvPr/>
          </p:nvSpPr>
          <p:spPr>
            <a:xfrm>
              <a:off x="4961329" y="19424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28"/>
            <p:cNvSpPr/>
            <p:nvPr/>
          </p:nvSpPr>
          <p:spPr>
            <a:xfrm>
              <a:off x="4961329" y="19424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29"/>
            <p:cNvSpPr/>
            <p:nvPr/>
          </p:nvSpPr>
          <p:spPr>
            <a:xfrm>
              <a:off x="3352204" y="1956046"/>
              <a:ext cx="334645" cy="1905"/>
            </a:xfrm>
            <a:custGeom>
              <a:avLst/>
              <a:gdLst/>
              <a:ahLst/>
              <a:cxnLst/>
              <a:rect l="l" t="t" r="r" b="b"/>
              <a:pathLst>
                <a:path w="334645" h="1905">
                  <a:moveTo>
                    <a:pt x="0" y="0"/>
                  </a:moveTo>
                  <a:lnTo>
                    <a:pt x="334350" y="179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30"/>
            <p:cNvSpPr/>
            <p:nvPr/>
          </p:nvSpPr>
          <p:spPr>
            <a:xfrm>
              <a:off x="3686471" y="19421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168" y="0"/>
                  </a:lnTo>
                  <a:lnTo>
                    <a:pt x="43308" y="159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31"/>
            <p:cNvSpPr/>
            <p:nvPr/>
          </p:nvSpPr>
          <p:spPr>
            <a:xfrm>
              <a:off x="3686471" y="19421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308" y="15964"/>
                  </a:lnTo>
                  <a:lnTo>
                    <a:pt x="168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32"/>
            <p:cNvSpPr/>
            <p:nvPr/>
          </p:nvSpPr>
          <p:spPr>
            <a:xfrm>
              <a:off x="5415392" y="1958058"/>
              <a:ext cx="346710" cy="635"/>
            </a:xfrm>
            <a:custGeom>
              <a:avLst/>
              <a:gdLst/>
              <a:ahLst/>
              <a:cxnLst/>
              <a:rect l="l" t="t" r="r" b="b"/>
              <a:pathLst>
                <a:path w="346710" h="634">
                  <a:moveTo>
                    <a:pt x="0" y="0"/>
                  </a:moveTo>
                  <a:lnTo>
                    <a:pt x="346349" y="257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33"/>
            <p:cNvSpPr/>
            <p:nvPr/>
          </p:nvSpPr>
          <p:spPr>
            <a:xfrm>
              <a:off x="5761730" y="19425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23" y="0"/>
                  </a:lnTo>
                  <a:lnTo>
                    <a:pt x="43236" y="157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34"/>
            <p:cNvSpPr/>
            <p:nvPr/>
          </p:nvSpPr>
          <p:spPr>
            <a:xfrm>
              <a:off x="5761730" y="19425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36" y="15764"/>
                  </a:lnTo>
                  <a:lnTo>
                    <a:pt x="23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object 2"/>
          <p:cNvSpPr/>
          <p:nvPr/>
        </p:nvSpPr>
        <p:spPr>
          <a:xfrm>
            <a:off x="276494" y="2960281"/>
            <a:ext cx="2469826" cy="25549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bject 3"/>
          <p:cNvSpPr/>
          <p:nvPr/>
        </p:nvSpPr>
        <p:spPr>
          <a:xfrm>
            <a:off x="271731" y="2899258"/>
            <a:ext cx="2548890" cy="2663825"/>
          </a:xfrm>
          <a:custGeom>
            <a:avLst/>
            <a:gdLst/>
            <a:ahLst/>
            <a:cxnLst/>
            <a:rect l="l" t="t" r="r" b="b"/>
            <a:pathLst>
              <a:path w="2548890" h="2663825">
                <a:moveTo>
                  <a:pt x="0" y="0"/>
                </a:moveTo>
                <a:lnTo>
                  <a:pt x="2548549" y="0"/>
                </a:lnTo>
                <a:lnTo>
                  <a:pt x="2548549" y="2663299"/>
                </a:lnTo>
                <a:lnTo>
                  <a:pt x="0" y="2663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bject 6"/>
          <p:cNvSpPr/>
          <p:nvPr/>
        </p:nvSpPr>
        <p:spPr>
          <a:xfrm>
            <a:off x="3082904" y="3611930"/>
            <a:ext cx="903327" cy="616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bject 7"/>
          <p:cNvSpPr/>
          <p:nvPr/>
        </p:nvSpPr>
        <p:spPr>
          <a:xfrm>
            <a:off x="3078707" y="3567591"/>
            <a:ext cx="549275" cy="672465"/>
          </a:xfrm>
          <a:custGeom>
            <a:avLst/>
            <a:gdLst/>
            <a:ahLst/>
            <a:cxnLst/>
            <a:rect l="l" t="t" r="r" b="b"/>
            <a:pathLst>
              <a:path w="549275" h="672464">
                <a:moveTo>
                  <a:pt x="0" y="0"/>
                </a:moveTo>
                <a:lnTo>
                  <a:pt x="548699" y="0"/>
                </a:lnTo>
                <a:lnTo>
                  <a:pt x="548699" y="671999"/>
                </a:lnTo>
                <a:lnTo>
                  <a:pt x="0" y="671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object 8"/>
          <p:cNvSpPr/>
          <p:nvPr/>
        </p:nvSpPr>
        <p:spPr>
          <a:xfrm>
            <a:off x="882475" y="5170408"/>
            <a:ext cx="375920" cy="344805"/>
          </a:xfrm>
          <a:custGeom>
            <a:avLst/>
            <a:gdLst/>
            <a:ahLst/>
            <a:cxnLst/>
            <a:rect l="l" t="t" r="r" b="b"/>
            <a:pathLst>
              <a:path w="375919" h="344804">
                <a:moveTo>
                  <a:pt x="0" y="0"/>
                </a:moveTo>
                <a:lnTo>
                  <a:pt x="375899" y="0"/>
                </a:lnTo>
                <a:lnTo>
                  <a:pt x="375899" y="344399"/>
                </a:lnTo>
                <a:lnTo>
                  <a:pt x="0" y="344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40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3" b="3505"/>
          <a:stretch/>
        </p:blipFill>
        <p:spPr>
          <a:xfrm>
            <a:off x="1496049" y="3631538"/>
            <a:ext cx="5774830" cy="279838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Neurons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16" name="object 7"/>
          <p:cNvSpPr/>
          <p:nvPr/>
        </p:nvSpPr>
        <p:spPr>
          <a:xfrm>
            <a:off x="1773012" y="3143513"/>
            <a:ext cx="1012825" cy="668655"/>
          </a:xfrm>
          <a:custGeom>
            <a:avLst/>
            <a:gdLst/>
            <a:ahLst/>
            <a:cxnLst/>
            <a:rect l="l" t="t" r="r" b="b"/>
            <a:pathLst>
              <a:path w="1012825" h="668655">
                <a:moveTo>
                  <a:pt x="140996" y="668611"/>
                </a:moveTo>
                <a:lnTo>
                  <a:pt x="0" y="389200"/>
                </a:lnTo>
                <a:lnTo>
                  <a:pt x="871558" y="0"/>
                </a:lnTo>
                <a:lnTo>
                  <a:pt x="1012554" y="279410"/>
                </a:lnTo>
                <a:lnTo>
                  <a:pt x="140996" y="6686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object 8"/>
          <p:cNvSpPr/>
          <p:nvPr/>
        </p:nvSpPr>
        <p:spPr>
          <a:xfrm>
            <a:off x="1773012" y="3143513"/>
            <a:ext cx="1012825" cy="668655"/>
          </a:xfrm>
          <a:custGeom>
            <a:avLst/>
            <a:gdLst/>
            <a:ahLst/>
            <a:cxnLst/>
            <a:rect l="l" t="t" r="r" b="b"/>
            <a:pathLst>
              <a:path w="1012825" h="668655">
                <a:moveTo>
                  <a:pt x="871558" y="0"/>
                </a:moveTo>
                <a:lnTo>
                  <a:pt x="1012554" y="279410"/>
                </a:lnTo>
                <a:lnTo>
                  <a:pt x="140996" y="668611"/>
                </a:lnTo>
                <a:lnTo>
                  <a:pt x="0" y="389200"/>
                </a:lnTo>
                <a:lnTo>
                  <a:pt x="871558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object 9"/>
          <p:cNvSpPr/>
          <p:nvPr/>
        </p:nvSpPr>
        <p:spPr>
          <a:xfrm>
            <a:off x="1150820" y="4438542"/>
            <a:ext cx="835660" cy="1425575"/>
          </a:xfrm>
          <a:custGeom>
            <a:avLst/>
            <a:gdLst/>
            <a:ahLst/>
            <a:cxnLst/>
            <a:rect l="l" t="t" r="r" b="b"/>
            <a:pathLst>
              <a:path w="835660" h="1425575">
                <a:moveTo>
                  <a:pt x="835161" y="1425424"/>
                </a:moveTo>
                <a:lnTo>
                  <a:pt x="0" y="1425424"/>
                </a:lnTo>
                <a:lnTo>
                  <a:pt x="0" y="0"/>
                </a:lnTo>
                <a:lnTo>
                  <a:pt x="835161" y="0"/>
                </a:lnTo>
                <a:lnTo>
                  <a:pt x="835161" y="14254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4"/>
          <a:srcRect l="2920"/>
          <a:stretch/>
        </p:blipFill>
        <p:spPr>
          <a:xfrm>
            <a:off x="232906" y="1327677"/>
            <a:ext cx="8911094" cy="2378924"/>
          </a:xfrm>
          <a:prstGeom prst="rect">
            <a:avLst/>
          </a:prstGeom>
        </p:spPr>
      </p:pic>
      <p:sp>
        <p:nvSpPr>
          <p:cNvPr id="23" name="object 13"/>
          <p:cNvSpPr txBox="1"/>
          <p:nvPr/>
        </p:nvSpPr>
        <p:spPr>
          <a:xfrm>
            <a:off x="63412" y="6263305"/>
            <a:ext cx="26003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solidFill>
                  <a:prstClr val="black"/>
                </a:solidFill>
                <a:latin typeface="Arial"/>
                <a:cs typeface="Arial"/>
                <a:hlinkClick r:id="rId5"/>
              </a:rPr>
              <a:t>http://cs231n.stanford.edu/slides/winter1516_lecture5.pdf</a:t>
            </a:r>
            <a:endParaRPr sz="8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5E1FB758-60BF-4E88-A44B-832C9297871E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340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-5" dirty="0">
                <a:solidFill>
                  <a:prstClr val="black"/>
                </a:solidFill>
              </a:rPr>
              <a:t>Backpropagation </a:t>
            </a:r>
            <a:r>
              <a:rPr lang="en-US" altLang="zh-CN" sz="3600" dirty="0">
                <a:solidFill>
                  <a:prstClr val="black"/>
                </a:solidFill>
              </a:rPr>
              <a:t>Example</a:t>
            </a:r>
            <a:endParaRPr lang="zh-CN" altLang="en-US" sz="3200" dirty="0"/>
          </a:p>
        </p:txBody>
      </p:sp>
      <p:grpSp>
        <p:nvGrpSpPr>
          <p:cNvPr id="10" name="组合 9"/>
          <p:cNvGrpSpPr/>
          <p:nvPr/>
        </p:nvGrpSpPr>
        <p:grpSpPr>
          <a:xfrm>
            <a:off x="3080286" y="3568700"/>
            <a:ext cx="3908231" cy="704157"/>
            <a:chOff x="2907375" y="2647812"/>
            <a:chExt cx="3908231" cy="704157"/>
          </a:xfrm>
        </p:grpSpPr>
        <p:sp>
          <p:nvSpPr>
            <p:cNvPr id="8" name="object 4"/>
            <p:cNvSpPr/>
            <p:nvPr/>
          </p:nvSpPr>
          <p:spPr>
            <a:xfrm>
              <a:off x="2911648" y="2692146"/>
              <a:ext cx="3903958" cy="6598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bject 5"/>
            <p:cNvSpPr/>
            <p:nvPr/>
          </p:nvSpPr>
          <p:spPr>
            <a:xfrm>
              <a:off x="2907375" y="2647812"/>
              <a:ext cx="549275" cy="672465"/>
            </a:xfrm>
            <a:custGeom>
              <a:avLst/>
              <a:gdLst/>
              <a:ahLst/>
              <a:cxnLst/>
              <a:rect l="l" t="t" r="r" b="b"/>
              <a:pathLst>
                <a:path w="549275" h="672464">
                  <a:moveTo>
                    <a:pt x="0" y="0"/>
                  </a:moveTo>
                  <a:lnTo>
                    <a:pt x="548699" y="0"/>
                  </a:lnTo>
                  <a:lnTo>
                    <a:pt x="548699" y="671999"/>
                  </a:lnTo>
                  <a:lnTo>
                    <a:pt x="0" y="671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98400" y="1646521"/>
            <a:ext cx="5737650" cy="514662"/>
            <a:chOff x="1794118" y="1631681"/>
            <a:chExt cx="5737650" cy="514662"/>
          </a:xfrm>
        </p:grpSpPr>
        <p:sp>
          <p:nvSpPr>
            <p:cNvPr id="12" name="object 5"/>
            <p:cNvSpPr/>
            <p:nvPr/>
          </p:nvSpPr>
          <p:spPr>
            <a:xfrm>
              <a:off x="5018492" y="1770108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bject 6"/>
            <p:cNvSpPr/>
            <p:nvPr/>
          </p:nvSpPr>
          <p:spPr>
            <a:xfrm>
              <a:off x="5018492" y="1770108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bject 7"/>
            <p:cNvSpPr/>
            <p:nvPr/>
          </p:nvSpPr>
          <p:spPr>
            <a:xfrm>
              <a:off x="2955304" y="176809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bject 8"/>
            <p:cNvSpPr/>
            <p:nvPr/>
          </p:nvSpPr>
          <p:spPr>
            <a:xfrm>
              <a:off x="2955304" y="176809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bject 9"/>
            <p:cNvSpPr txBox="1"/>
            <p:nvPr/>
          </p:nvSpPr>
          <p:spPr>
            <a:xfrm>
              <a:off x="1794118" y="1753992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x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7" name="object 10"/>
            <p:cNvSpPr txBox="1"/>
            <p:nvPr/>
          </p:nvSpPr>
          <p:spPr>
            <a:xfrm>
              <a:off x="7404768" y="1741479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ŷ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8" name="object 11"/>
            <p:cNvSpPr/>
            <p:nvPr/>
          </p:nvSpPr>
          <p:spPr>
            <a:xfrm>
              <a:off x="6215866" y="1958373"/>
              <a:ext cx="988060" cy="5715"/>
            </a:xfrm>
            <a:custGeom>
              <a:avLst/>
              <a:gdLst/>
              <a:ahLst/>
              <a:cxnLst/>
              <a:rect l="l" t="t" r="r" b="b"/>
              <a:pathLst>
                <a:path w="988059" h="5715">
                  <a:moveTo>
                    <a:pt x="0" y="0"/>
                  </a:moveTo>
                  <a:lnTo>
                    <a:pt x="988050" y="538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bject 12"/>
            <p:cNvSpPr/>
            <p:nvPr/>
          </p:nvSpPr>
          <p:spPr>
            <a:xfrm>
              <a:off x="7203831" y="19480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171" y="0"/>
                  </a:lnTo>
                  <a:lnTo>
                    <a:pt x="43311" y="15968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13"/>
            <p:cNvSpPr/>
            <p:nvPr/>
          </p:nvSpPr>
          <p:spPr>
            <a:xfrm>
              <a:off x="7203831" y="19480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311" y="15968"/>
                  </a:lnTo>
                  <a:lnTo>
                    <a:pt x="171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14"/>
            <p:cNvSpPr/>
            <p:nvPr/>
          </p:nvSpPr>
          <p:spPr>
            <a:xfrm>
              <a:off x="2064699" y="1954410"/>
              <a:ext cx="833755" cy="1905"/>
            </a:xfrm>
            <a:custGeom>
              <a:avLst/>
              <a:gdLst/>
              <a:ahLst/>
              <a:cxnLst/>
              <a:rect l="l" t="t" r="r" b="b"/>
              <a:pathLst>
                <a:path w="833755" h="1905">
                  <a:moveTo>
                    <a:pt x="0" y="0"/>
                  </a:moveTo>
                  <a:lnTo>
                    <a:pt x="833549" y="140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15"/>
            <p:cNvSpPr/>
            <p:nvPr/>
          </p:nvSpPr>
          <p:spPr>
            <a:xfrm>
              <a:off x="2898223" y="19400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52" y="0"/>
                  </a:lnTo>
                  <a:lnTo>
                    <a:pt x="43251" y="15805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16"/>
            <p:cNvSpPr/>
            <p:nvPr/>
          </p:nvSpPr>
          <p:spPr>
            <a:xfrm>
              <a:off x="2898223" y="19400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51" y="15805"/>
                  </a:lnTo>
                  <a:lnTo>
                    <a:pt x="52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17"/>
            <p:cNvSpPr/>
            <p:nvPr/>
          </p:nvSpPr>
          <p:spPr>
            <a:xfrm>
              <a:off x="3743779" y="177018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bject 18"/>
            <p:cNvSpPr/>
            <p:nvPr/>
          </p:nvSpPr>
          <p:spPr>
            <a:xfrm>
              <a:off x="3743779" y="177018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bject 19"/>
            <p:cNvSpPr/>
            <p:nvPr/>
          </p:nvSpPr>
          <p:spPr>
            <a:xfrm>
              <a:off x="3836201" y="1866125"/>
              <a:ext cx="211877" cy="1841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20"/>
            <p:cNvSpPr txBox="1"/>
            <p:nvPr/>
          </p:nvSpPr>
          <p:spPr>
            <a:xfrm>
              <a:off x="2955304" y="1768096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</a:t>
              </a:r>
              <a:endParaRPr kumimoji="0" sz="1200" b="0" i="0" u="none" strike="noStrike" kern="1200" cap="none" spc="0" normalizeH="0" baseline="-3125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8" name="object 21"/>
            <p:cNvSpPr/>
            <p:nvPr/>
          </p:nvSpPr>
          <p:spPr>
            <a:xfrm>
              <a:off x="5818966" y="1770423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bject 22"/>
            <p:cNvSpPr/>
            <p:nvPr/>
          </p:nvSpPr>
          <p:spPr>
            <a:xfrm>
              <a:off x="5818966" y="1770423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bject 23"/>
            <p:cNvSpPr/>
            <p:nvPr/>
          </p:nvSpPr>
          <p:spPr>
            <a:xfrm>
              <a:off x="5911388" y="1866363"/>
              <a:ext cx="211877" cy="1841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bject 24"/>
            <p:cNvSpPr txBox="1"/>
            <p:nvPr/>
          </p:nvSpPr>
          <p:spPr>
            <a:xfrm>
              <a:off x="5018492" y="1770108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200" b="0" i="0" u="none" strike="noStrike" kern="1200" cap="none" spc="0" normalizeH="0" baseline="-3125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2" name="object 25"/>
            <p:cNvSpPr txBox="1"/>
            <p:nvPr/>
          </p:nvSpPr>
          <p:spPr>
            <a:xfrm>
              <a:off x="3417463" y="1631681"/>
              <a:ext cx="233680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08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20444" algn="l"/>
                  <a:tab pos="2125980" algn="l"/>
                </a:tabLst>
                <a:defRPr/>
              </a:pPr>
              <a:r>
                <a:rPr kumimoji="0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3174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	</a:t>
              </a:r>
              <a:r>
                <a:rPr kumimoji="0" sz="2400" b="1" i="1" u="none" strike="noStrike" kern="1200" cap="none" spc="0" normalizeH="0" baseline="1736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h</a:t>
              </a:r>
              <a:r>
                <a:rPr kumimoji="0" sz="1575" b="1" i="1" u="none" strike="noStrike" kern="1200" cap="none" spc="0" normalizeH="0" baseline="-29100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	</a:t>
              </a:r>
              <a:r>
                <a:rPr kumimoji="0" sz="2400" b="1" i="1" u="none" strike="noStrike" kern="1200" cap="none" spc="0" normalizeH="0" baseline="173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291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575" b="0" i="0" u="none" strike="noStrike" kern="1200" cap="none" spc="0" normalizeH="0" baseline="-291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33" name="object 26"/>
            <p:cNvSpPr/>
            <p:nvPr/>
          </p:nvSpPr>
          <p:spPr>
            <a:xfrm>
              <a:off x="4140679" y="1958136"/>
              <a:ext cx="821055" cy="0"/>
            </a:xfrm>
            <a:custGeom>
              <a:avLst/>
              <a:gdLst/>
              <a:ahLst/>
              <a:cxnLst/>
              <a:rect l="l" t="t" r="r" b="b"/>
              <a:pathLst>
                <a:path w="821054">
                  <a:moveTo>
                    <a:pt x="0" y="0"/>
                  </a:moveTo>
                  <a:lnTo>
                    <a:pt x="8206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27"/>
            <p:cNvSpPr/>
            <p:nvPr/>
          </p:nvSpPr>
          <p:spPr>
            <a:xfrm>
              <a:off x="4961329" y="19424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28"/>
            <p:cNvSpPr/>
            <p:nvPr/>
          </p:nvSpPr>
          <p:spPr>
            <a:xfrm>
              <a:off x="4961329" y="19424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29"/>
            <p:cNvSpPr/>
            <p:nvPr/>
          </p:nvSpPr>
          <p:spPr>
            <a:xfrm>
              <a:off x="3352204" y="1956046"/>
              <a:ext cx="334645" cy="1905"/>
            </a:xfrm>
            <a:custGeom>
              <a:avLst/>
              <a:gdLst/>
              <a:ahLst/>
              <a:cxnLst/>
              <a:rect l="l" t="t" r="r" b="b"/>
              <a:pathLst>
                <a:path w="334645" h="1905">
                  <a:moveTo>
                    <a:pt x="0" y="0"/>
                  </a:moveTo>
                  <a:lnTo>
                    <a:pt x="334350" y="179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30"/>
            <p:cNvSpPr/>
            <p:nvPr/>
          </p:nvSpPr>
          <p:spPr>
            <a:xfrm>
              <a:off x="3686471" y="19421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168" y="0"/>
                  </a:lnTo>
                  <a:lnTo>
                    <a:pt x="43308" y="159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31"/>
            <p:cNvSpPr/>
            <p:nvPr/>
          </p:nvSpPr>
          <p:spPr>
            <a:xfrm>
              <a:off x="3686471" y="19421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308" y="15964"/>
                  </a:lnTo>
                  <a:lnTo>
                    <a:pt x="168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bject 32"/>
            <p:cNvSpPr/>
            <p:nvPr/>
          </p:nvSpPr>
          <p:spPr>
            <a:xfrm>
              <a:off x="5415392" y="1958058"/>
              <a:ext cx="346710" cy="635"/>
            </a:xfrm>
            <a:custGeom>
              <a:avLst/>
              <a:gdLst/>
              <a:ahLst/>
              <a:cxnLst/>
              <a:rect l="l" t="t" r="r" b="b"/>
              <a:pathLst>
                <a:path w="346710" h="634">
                  <a:moveTo>
                    <a:pt x="0" y="0"/>
                  </a:moveTo>
                  <a:lnTo>
                    <a:pt x="346349" y="257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bject 33"/>
            <p:cNvSpPr/>
            <p:nvPr/>
          </p:nvSpPr>
          <p:spPr>
            <a:xfrm>
              <a:off x="5761730" y="19425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23" y="0"/>
                  </a:lnTo>
                  <a:lnTo>
                    <a:pt x="43236" y="157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bject 34"/>
            <p:cNvSpPr/>
            <p:nvPr/>
          </p:nvSpPr>
          <p:spPr>
            <a:xfrm>
              <a:off x="5761730" y="19425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36" y="15764"/>
                  </a:lnTo>
                  <a:lnTo>
                    <a:pt x="23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2" name="object 2"/>
          <p:cNvSpPr/>
          <p:nvPr/>
        </p:nvSpPr>
        <p:spPr>
          <a:xfrm>
            <a:off x="276494" y="2960281"/>
            <a:ext cx="2469826" cy="25549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object 3"/>
          <p:cNvSpPr/>
          <p:nvPr/>
        </p:nvSpPr>
        <p:spPr>
          <a:xfrm>
            <a:off x="271731" y="2899258"/>
            <a:ext cx="2548890" cy="2663825"/>
          </a:xfrm>
          <a:custGeom>
            <a:avLst/>
            <a:gdLst/>
            <a:ahLst/>
            <a:cxnLst/>
            <a:rect l="l" t="t" r="r" b="b"/>
            <a:pathLst>
              <a:path w="2548890" h="2663825">
                <a:moveTo>
                  <a:pt x="0" y="0"/>
                </a:moveTo>
                <a:lnTo>
                  <a:pt x="2548549" y="0"/>
                </a:lnTo>
                <a:lnTo>
                  <a:pt x="2548549" y="2663299"/>
                </a:lnTo>
                <a:lnTo>
                  <a:pt x="0" y="2663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object 8"/>
          <p:cNvSpPr/>
          <p:nvPr/>
        </p:nvSpPr>
        <p:spPr>
          <a:xfrm>
            <a:off x="882475" y="5170408"/>
            <a:ext cx="375920" cy="344805"/>
          </a:xfrm>
          <a:custGeom>
            <a:avLst/>
            <a:gdLst/>
            <a:ahLst/>
            <a:cxnLst/>
            <a:rect l="l" t="t" r="r" b="b"/>
            <a:pathLst>
              <a:path w="375919" h="344804">
                <a:moveTo>
                  <a:pt x="0" y="0"/>
                </a:moveTo>
                <a:lnTo>
                  <a:pt x="375899" y="0"/>
                </a:lnTo>
                <a:lnTo>
                  <a:pt x="375899" y="344399"/>
                </a:lnTo>
                <a:lnTo>
                  <a:pt x="0" y="344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57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-5" dirty="0">
                <a:solidFill>
                  <a:prstClr val="black"/>
                </a:solidFill>
              </a:rPr>
              <a:t>Backpropagation </a:t>
            </a:r>
            <a:r>
              <a:rPr lang="en-US" altLang="zh-CN" sz="3600" dirty="0">
                <a:solidFill>
                  <a:prstClr val="black"/>
                </a:solidFill>
              </a:rPr>
              <a:t>Example</a:t>
            </a:r>
            <a:endParaRPr lang="zh-CN" altLang="en-US" sz="3200" dirty="0"/>
          </a:p>
        </p:txBody>
      </p:sp>
      <p:sp>
        <p:nvSpPr>
          <p:cNvPr id="8" name="object 4"/>
          <p:cNvSpPr/>
          <p:nvPr/>
        </p:nvSpPr>
        <p:spPr>
          <a:xfrm>
            <a:off x="3087342" y="3612671"/>
            <a:ext cx="6009033" cy="13013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598400" y="1646521"/>
            <a:ext cx="5737650" cy="514662"/>
            <a:chOff x="1794118" y="1631681"/>
            <a:chExt cx="5737650" cy="514662"/>
          </a:xfrm>
        </p:grpSpPr>
        <p:sp>
          <p:nvSpPr>
            <p:cNvPr id="10" name="object 5"/>
            <p:cNvSpPr/>
            <p:nvPr/>
          </p:nvSpPr>
          <p:spPr>
            <a:xfrm>
              <a:off x="5018492" y="1770108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bject 6"/>
            <p:cNvSpPr/>
            <p:nvPr/>
          </p:nvSpPr>
          <p:spPr>
            <a:xfrm>
              <a:off x="5018492" y="1770108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bject 7"/>
            <p:cNvSpPr/>
            <p:nvPr/>
          </p:nvSpPr>
          <p:spPr>
            <a:xfrm>
              <a:off x="2955304" y="176809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bject 8"/>
            <p:cNvSpPr/>
            <p:nvPr/>
          </p:nvSpPr>
          <p:spPr>
            <a:xfrm>
              <a:off x="2955304" y="176809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bject 9"/>
            <p:cNvSpPr txBox="1"/>
            <p:nvPr/>
          </p:nvSpPr>
          <p:spPr>
            <a:xfrm>
              <a:off x="1794118" y="1753992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x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5" name="object 10"/>
            <p:cNvSpPr txBox="1"/>
            <p:nvPr/>
          </p:nvSpPr>
          <p:spPr>
            <a:xfrm>
              <a:off x="7404768" y="1741479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ŷ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6" name="object 11"/>
            <p:cNvSpPr/>
            <p:nvPr/>
          </p:nvSpPr>
          <p:spPr>
            <a:xfrm>
              <a:off x="6215866" y="1958373"/>
              <a:ext cx="988060" cy="5715"/>
            </a:xfrm>
            <a:custGeom>
              <a:avLst/>
              <a:gdLst/>
              <a:ahLst/>
              <a:cxnLst/>
              <a:rect l="l" t="t" r="r" b="b"/>
              <a:pathLst>
                <a:path w="988059" h="5715">
                  <a:moveTo>
                    <a:pt x="0" y="0"/>
                  </a:moveTo>
                  <a:lnTo>
                    <a:pt x="988050" y="538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12"/>
            <p:cNvSpPr/>
            <p:nvPr/>
          </p:nvSpPr>
          <p:spPr>
            <a:xfrm>
              <a:off x="7203831" y="19480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171" y="0"/>
                  </a:lnTo>
                  <a:lnTo>
                    <a:pt x="43311" y="15968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13"/>
            <p:cNvSpPr/>
            <p:nvPr/>
          </p:nvSpPr>
          <p:spPr>
            <a:xfrm>
              <a:off x="7203831" y="19480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311" y="15968"/>
                  </a:lnTo>
                  <a:lnTo>
                    <a:pt x="171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bject 14"/>
            <p:cNvSpPr/>
            <p:nvPr/>
          </p:nvSpPr>
          <p:spPr>
            <a:xfrm>
              <a:off x="2064699" y="1954410"/>
              <a:ext cx="833755" cy="1905"/>
            </a:xfrm>
            <a:custGeom>
              <a:avLst/>
              <a:gdLst/>
              <a:ahLst/>
              <a:cxnLst/>
              <a:rect l="l" t="t" r="r" b="b"/>
              <a:pathLst>
                <a:path w="833755" h="1905">
                  <a:moveTo>
                    <a:pt x="0" y="0"/>
                  </a:moveTo>
                  <a:lnTo>
                    <a:pt x="833549" y="140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15"/>
            <p:cNvSpPr/>
            <p:nvPr/>
          </p:nvSpPr>
          <p:spPr>
            <a:xfrm>
              <a:off x="2898223" y="19400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52" y="0"/>
                  </a:lnTo>
                  <a:lnTo>
                    <a:pt x="43251" y="15805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16"/>
            <p:cNvSpPr/>
            <p:nvPr/>
          </p:nvSpPr>
          <p:spPr>
            <a:xfrm>
              <a:off x="2898223" y="19400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51" y="15805"/>
                  </a:lnTo>
                  <a:lnTo>
                    <a:pt x="52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17"/>
            <p:cNvSpPr/>
            <p:nvPr/>
          </p:nvSpPr>
          <p:spPr>
            <a:xfrm>
              <a:off x="3743779" y="177018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18"/>
            <p:cNvSpPr/>
            <p:nvPr/>
          </p:nvSpPr>
          <p:spPr>
            <a:xfrm>
              <a:off x="3743779" y="177018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19"/>
            <p:cNvSpPr/>
            <p:nvPr/>
          </p:nvSpPr>
          <p:spPr>
            <a:xfrm>
              <a:off x="3836201" y="1866125"/>
              <a:ext cx="211877" cy="1841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bject 20"/>
            <p:cNvSpPr txBox="1"/>
            <p:nvPr/>
          </p:nvSpPr>
          <p:spPr>
            <a:xfrm>
              <a:off x="2955304" y="1768096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</a:t>
              </a:r>
              <a:endParaRPr kumimoji="0" sz="1200" b="0" i="0" u="none" strike="noStrike" kern="1200" cap="none" spc="0" normalizeH="0" baseline="-3125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6" name="object 21"/>
            <p:cNvSpPr/>
            <p:nvPr/>
          </p:nvSpPr>
          <p:spPr>
            <a:xfrm>
              <a:off x="5818966" y="1770423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22"/>
            <p:cNvSpPr/>
            <p:nvPr/>
          </p:nvSpPr>
          <p:spPr>
            <a:xfrm>
              <a:off x="5818966" y="1770423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23"/>
            <p:cNvSpPr/>
            <p:nvPr/>
          </p:nvSpPr>
          <p:spPr>
            <a:xfrm>
              <a:off x="5911388" y="1866363"/>
              <a:ext cx="211877" cy="1841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bject 24"/>
            <p:cNvSpPr txBox="1"/>
            <p:nvPr/>
          </p:nvSpPr>
          <p:spPr>
            <a:xfrm>
              <a:off x="5018492" y="1770108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200" b="0" i="0" u="none" strike="noStrike" kern="1200" cap="none" spc="0" normalizeH="0" baseline="-3125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0" name="object 25"/>
            <p:cNvSpPr txBox="1"/>
            <p:nvPr/>
          </p:nvSpPr>
          <p:spPr>
            <a:xfrm>
              <a:off x="3417463" y="1631681"/>
              <a:ext cx="233680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08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20444" algn="l"/>
                  <a:tab pos="2125980" algn="l"/>
                </a:tabLst>
                <a:defRPr/>
              </a:pPr>
              <a:r>
                <a:rPr kumimoji="0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3174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	</a:t>
              </a:r>
              <a:r>
                <a:rPr kumimoji="0" sz="2400" b="1" i="1" u="none" strike="noStrike" kern="1200" cap="none" spc="0" normalizeH="0" baseline="1736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h</a:t>
              </a:r>
              <a:r>
                <a:rPr kumimoji="0" sz="1575" b="1" i="1" u="none" strike="noStrike" kern="1200" cap="none" spc="0" normalizeH="0" baseline="-29100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	</a:t>
              </a:r>
              <a:r>
                <a:rPr kumimoji="0" sz="2400" b="1" i="1" u="none" strike="noStrike" kern="1200" cap="none" spc="0" normalizeH="0" baseline="173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291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575" b="0" i="0" u="none" strike="noStrike" kern="1200" cap="none" spc="0" normalizeH="0" baseline="-291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31" name="object 26"/>
            <p:cNvSpPr/>
            <p:nvPr/>
          </p:nvSpPr>
          <p:spPr>
            <a:xfrm>
              <a:off x="4140679" y="1958136"/>
              <a:ext cx="821055" cy="0"/>
            </a:xfrm>
            <a:custGeom>
              <a:avLst/>
              <a:gdLst/>
              <a:ahLst/>
              <a:cxnLst/>
              <a:rect l="l" t="t" r="r" b="b"/>
              <a:pathLst>
                <a:path w="821054">
                  <a:moveTo>
                    <a:pt x="0" y="0"/>
                  </a:moveTo>
                  <a:lnTo>
                    <a:pt x="8206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27"/>
            <p:cNvSpPr/>
            <p:nvPr/>
          </p:nvSpPr>
          <p:spPr>
            <a:xfrm>
              <a:off x="4961329" y="19424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28"/>
            <p:cNvSpPr/>
            <p:nvPr/>
          </p:nvSpPr>
          <p:spPr>
            <a:xfrm>
              <a:off x="4961329" y="19424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29"/>
            <p:cNvSpPr/>
            <p:nvPr/>
          </p:nvSpPr>
          <p:spPr>
            <a:xfrm>
              <a:off x="3352204" y="1956046"/>
              <a:ext cx="334645" cy="1905"/>
            </a:xfrm>
            <a:custGeom>
              <a:avLst/>
              <a:gdLst/>
              <a:ahLst/>
              <a:cxnLst/>
              <a:rect l="l" t="t" r="r" b="b"/>
              <a:pathLst>
                <a:path w="334645" h="1905">
                  <a:moveTo>
                    <a:pt x="0" y="0"/>
                  </a:moveTo>
                  <a:lnTo>
                    <a:pt x="334350" y="179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30"/>
            <p:cNvSpPr/>
            <p:nvPr/>
          </p:nvSpPr>
          <p:spPr>
            <a:xfrm>
              <a:off x="3686471" y="19421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168" y="0"/>
                  </a:lnTo>
                  <a:lnTo>
                    <a:pt x="43308" y="159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31"/>
            <p:cNvSpPr/>
            <p:nvPr/>
          </p:nvSpPr>
          <p:spPr>
            <a:xfrm>
              <a:off x="3686471" y="19421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308" y="15964"/>
                  </a:lnTo>
                  <a:lnTo>
                    <a:pt x="168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32"/>
            <p:cNvSpPr/>
            <p:nvPr/>
          </p:nvSpPr>
          <p:spPr>
            <a:xfrm>
              <a:off x="5415392" y="1958058"/>
              <a:ext cx="346710" cy="635"/>
            </a:xfrm>
            <a:custGeom>
              <a:avLst/>
              <a:gdLst/>
              <a:ahLst/>
              <a:cxnLst/>
              <a:rect l="l" t="t" r="r" b="b"/>
              <a:pathLst>
                <a:path w="346710" h="634">
                  <a:moveTo>
                    <a:pt x="0" y="0"/>
                  </a:moveTo>
                  <a:lnTo>
                    <a:pt x="346349" y="257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33"/>
            <p:cNvSpPr/>
            <p:nvPr/>
          </p:nvSpPr>
          <p:spPr>
            <a:xfrm>
              <a:off x="5761730" y="19425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23" y="0"/>
                  </a:lnTo>
                  <a:lnTo>
                    <a:pt x="43236" y="157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bject 34"/>
            <p:cNvSpPr/>
            <p:nvPr/>
          </p:nvSpPr>
          <p:spPr>
            <a:xfrm>
              <a:off x="5761730" y="19425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36" y="15764"/>
                  </a:lnTo>
                  <a:lnTo>
                    <a:pt x="23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0" name="object 2"/>
          <p:cNvSpPr/>
          <p:nvPr/>
        </p:nvSpPr>
        <p:spPr>
          <a:xfrm>
            <a:off x="276494" y="2960281"/>
            <a:ext cx="2469826" cy="25549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bject 3"/>
          <p:cNvSpPr/>
          <p:nvPr/>
        </p:nvSpPr>
        <p:spPr>
          <a:xfrm>
            <a:off x="271731" y="2899258"/>
            <a:ext cx="2548890" cy="2663825"/>
          </a:xfrm>
          <a:custGeom>
            <a:avLst/>
            <a:gdLst/>
            <a:ahLst/>
            <a:cxnLst/>
            <a:rect l="l" t="t" r="r" b="b"/>
            <a:pathLst>
              <a:path w="2548890" h="2663825">
                <a:moveTo>
                  <a:pt x="0" y="0"/>
                </a:moveTo>
                <a:lnTo>
                  <a:pt x="2548549" y="0"/>
                </a:lnTo>
                <a:lnTo>
                  <a:pt x="2548549" y="2663299"/>
                </a:lnTo>
                <a:lnTo>
                  <a:pt x="0" y="2663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bject 8"/>
          <p:cNvSpPr/>
          <p:nvPr/>
        </p:nvSpPr>
        <p:spPr>
          <a:xfrm>
            <a:off x="882475" y="5170408"/>
            <a:ext cx="375920" cy="344805"/>
          </a:xfrm>
          <a:custGeom>
            <a:avLst/>
            <a:gdLst/>
            <a:ahLst/>
            <a:cxnLst/>
            <a:rect l="l" t="t" r="r" b="b"/>
            <a:pathLst>
              <a:path w="375919" h="344804">
                <a:moveTo>
                  <a:pt x="0" y="0"/>
                </a:moveTo>
                <a:lnTo>
                  <a:pt x="375899" y="0"/>
                </a:lnTo>
                <a:lnTo>
                  <a:pt x="375899" y="344399"/>
                </a:lnTo>
                <a:lnTo>
                  <a:pt x="0" y="344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object 36"/>
          <p:cNvSpPr/>
          <p:nvPr/>
        </p:nvSpPr>
        <p:spPr>
          <a:xfrm>
            <a:off x="3077817" y="3574807"/>
            <a:ext cx="549275" cy="672465"/>
          </a:xfrm>
          <a:custGeom>
            <a:avLst/>
            <a:gdLst/>
            <a:ahLst/>
            <a:cxnLst/>
            <a:rect l="l" t="t" r="r" b="b"/>
            <a:pathLst>
              <a:path w="549275" h="672464">
                <a:moveTo>
                  <a:pt x="0" y="0"/>
                </a:moveTo>
                <a:lnTo>
                  <a:pt x="548699" y="0"/>
                </a:lnTo>
                <a:lnTo>
                  <a:pt x="548699" y="671999"/>
                </a:lnTo>
                <a:lnTo>
                  <a:pt x="0" y="671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29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-5" dirty="0">
                <a:solidFill>
                  <a:prstClr val="black"/>
                </a:solidFill>
              </a:rPr>
              <a:t>Backpropagation </a:t>
            </a:r>
            <a:r>
              <a:rPr lang="en-US" altLang="zh-CN" sz="3600" dirty="0">
                <a:solidFill>
                  <a:prstClr val="black"/>
                </a:solidFill>
              </a:rPr>
              <a:t>Example</a:t>
            </a:r>
            <a:endParaRPr lang="zh-CN" altLang="en-US" sz="3200" dirty="0"/>
          </a:p>
        </p:txBody>
      </p:sp>
      <p:sp>
        <p:nvSpPr>
          <p:cNvPr id="8" name="object 4"/>
          <p:cNvSpPr/>
          <p:nvPr/>
        </p:nvSpPr>
        <p:spPr>
          <a:xfrm>
            <a:off x="3087342" y="3612671"/>
            <a:ext cx="6009033" cy="13013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598400" y="1646521"/>
            <a:ext cx="5737650" cy="514662"/>
            <a:chOff x="1794118" y="1631681"/>
            <a:chExt cx="5737650" cy="514662"/>
          </a:xfrm>
        </p:grpSpPr>
        <p:sp>
          <p:nvSpPr>
            <p:cNvPr id="10" name="object 5"/>
            <p:cNvSpPr/>
            <p:nvPr/>
          </p:nvSpPr>
          <p:spPr>
            <a:xfrm>
              <a:off x="5018492" y="1770108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bject 6"/>
            <p:cNvSpPr/>
            <p:nvPr/>
          </p:nvSpPr>
          <p:spPr>
            <a:xfrm>
              <a:off x="5018492" y="1770108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bject 7"/>
            <p:cNvSpPr/>
            <p:nvPr/>
          </p:nvSpPr>
          <p:spPr>
            <a:xfrm>
              <a:off x="2955304" y="176809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bject 8"/>
            <p:cNvSpPr/>
            <p:nvPr/>
          </p:nvSpPr>
          <p:spPr>
            <a:xfrm>
              <a:off x="2955304" y="176809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bject 9"/>
            <p:cNvSpPr txBox="1"/>
            <p:nvPr/>
          </p:nvSpPr>
          <p:spPr>
            <a:xfrm>
              <a:off x="1794118" y="1753992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x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5" name="object 10"/>
            <p:cNvSpPr txBox="1"/>
            <p:nvPr/>
          </p:nvSpPr>
          <p:spPr>
            <a:xfrm>
              <a:off x="7404768" y="1741479"/>
              <a:ext cx="127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ŷ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16" name="object 11"/>
            <p:cNvSpPr/>
            <p:nvPr/>
          </p:nvSpPr>
          <p:spPr>
            <a:xfrm>
              <a:off x="6215866" y="1958373"/>
              <a:ext cx="988060" cy="5715"/>
            </a:xfrm>
            <a:custGeom>
              <a:avLst/>
              <a:gdLst/>
              <a:ahLst/>
              <a:cxnLst/>
              <a:rect l="l" t="t" r="r" b="b"/>
              <a:pathLst>
                <a:path w="988059" h="5715">
                  <a:moveTo>
                    <a:pt x="0" y="0"/>
                  </a:moveTo>
                  <a:lnTo>
                    <a:pt x="988050" y="538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bject 12"/>
            <p:cNvSpPr/>
            <p:nvPr/>
          </p:nvSpPr>
          <p:spPr>
            <a:xfrm>
              <a:off x="7203831" y="19480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171" y="0"/>
                  </a:lnTo>
                  <a:lnTo>
                    <a:pt x="43311" y="15968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bject 13"/>
            <p:cNvSpPr/>
            <p:nvPr/>
          </p:nvSpPr>
          <p:spPr>
            <a:xfrm>
              <a:off x="7203831" y="194802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311" y="15968"/>
                  </a:lnTo>
                  <a:lnTo>
                    <a:pt x="171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bject 14"/>
            <p:cNvSpPr/>
            <p:nvPr/>
          </p:nvSpPr>
          <p:spPr>
            <a:xfrm>
              <a:off x="2064699" y="1954410"/>
              <a:ext cx="833755" cy="1905"/>
            </a:xfrm>
            <a:custGeom>
              <a:avLst/>
              <a:gdLst/>
              <a:ahLst/>
              <a:cxnLst/>
              <a:rect l="l" t="t" r="r" b="b"/>
              <a:pathLst>
                <a:path w="833755" h="1905">
                  <a:moveTo>
                    <a:pt x="0" y="0"/>
                  </a:moveTo>
                  <a:lnTo>
                    <a:pt x="833549" y="140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15"/>
            <p:cNvSpPr/>
            <p:nvPr/>
          </p:nvSpPr>
          <p:spPr>
            <a:xfrm>
              <a:off x="2898223" y="19400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52" y="0"/>
                  </a:lnTo>
                  <a:lnTo>
                    <a:pt x="43251" y="15805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bject 16"/>
            <p:cNvSpPr/>
            <p:nvPr/>
          </p:nvSpPr>
          <p:spPr>
            <a:xfrm>
              <a:off x="2898223" y="19400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51" y="15805"/>
                  </a:lnTo>
                  <a:lnTo>
                    <a:pt x="52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bject 17"/>
            <p:cNvSpPr/>
            <p:nvPr/>
          </p:nvSpPr>
          <p:spPr>
            <a:xfrm>
              <a:off x="3743779" y="177018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bject 18"/>
            <p:cNvSpPr/>
            <p:nvPr/>
          </p:nvSpPr>
          <p:spPr>
            <a:xfrm>
              <a:off x="3743779" y="1770186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bject 19"/>
            <p:cNvSpPr/>
            <p:nvPr/>
          </p:nvSpPr>
          <p:spPr>
            <a:xfrm>
              <a:off x="3836201" y="1866125"/>
              <a:ext cx="211877" cy="1841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bject 20"/>
            <p:cNvSpPr txBox="1"/>
            <p:nvPr/>
          </p:nvSpPr>
          <p:spPr>
            <a:xfrm>
              <a:off x="2955304" y="1768096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</a:t>
              </a:r>
              <a:endParaRPr kumimoji="0" sz="1200" b="0" i="0" u="none" strike="noStrike" kern="1200" cap="none" spc="0" normalizeH="0" baseline="-3125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6" name="object 21"/>
            <p:cNvSpPr/>
            <p:nvPr/>
          </p:nvSpPr>
          <p:spPr>
            <a:xfrm>
              <a:off x="5818966" y="1770423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396899" y="375899"/>
                  </a:moveTo>
                  <a:lnTo>
                    <a:pt x="0" y="375899"/>
                  </a:lnTo>
                  <a:lnTo>
                    <a:pt x="0" y="0"/>
                  </a:lnTo>
                  <a:lnTo>
                    <a:pt x="396899" y="0"/>
                  </a:lnTo>
                  <a:lnTo>
                    <a:pt x="396899" y="3758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bject 22"/>
            <p:cNvSpPr/>
            <p:nvPr/>
          </p:nvSpPr>
          <p:spPr>
            <a:xfrm>
              <a:off x="5818966" y="1770423"/>
              <a:ext cx="397510" cy="375920"/>
            </a:xfrm>
            <a:custGeom>
              <a:avLst/>
              <a:gdLst/>
              <a:ahLst/>
              <a:cxnLst/>
              <a:rect l="l" t="t" r="r" b="b"/>
              <a:pathLst>
                <a:path w="397510" h="375919">
                  <a:moveTo>
                    <a:pt x="0" y="0"/>
                  </a:moveTo>
                  <a:lnTo>
                    <a:pt x="396899" y="0"/>
                  </a:lnTo>
                  <a:lnTo>
                    <a:pt x="396899" y="375899"/>
                  </a:lnTo>
                  <a:lnTo>
                    <a:pt x="0" y="37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ject 23"/>
            <p:cNvSpPr/>
            <p:nvPr/>
          </p:nvSpPr>
          <p:spPr>
            <a:xfrm>
              <a:off x="5911388" y="1866363"/>
              <a:ext cx="211877" cy="1841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bject 24"/>
            <p:cNvSpPr txBox="1"/>
            <p:nvPr/>
          </p:nvSpPr>
          <p:spPr>
            <a:xfrm>
              <a:off x="5018492" y="1770108"/>
              <a:ext cx="397510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w</a:t>
              </a:r>
              <a:r>
                <a:rPr kumimoji="0" sz="1200" b="1" i="1" u="none" strike="noStrike" kern="1200" cap="none" spc="0" normalizeH="0" baseline="-3125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200" b="0" i="0" u="none" strike="noStrike" kern="1200" cap="none" spc="0" normalizeH="0" baseline="-3125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12065" marR="0" lvl="0" indent="0" algn="ctr" defTabSz="914400" rtl="0" eaLnBrk="1" fontAlgn="auto" latinLnBrk="0" hangingPunct="1">
                <a:lnSpc>
                  <a:spcPts val="20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*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0" name="object 25"/>
            <p:cNvSpPr txBox="1"/>
            <p:nvPr/>
          </p:nvSpPr>
          <p:spPr>
            <a:xfrm>
              <a:off x="3417463" y="1631681"/>
              <a:ext cx="233680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08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20444" algn="l"/>
                  <a:tab pos="2125980" algn="l"/>
                </a:tabLst>
                <a:defRPr/>
              </a:pPr>
              <a:r>
                <a:rPr kumimoji="0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3174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	</a:t>
              </a:r>
              <a:r>
                <a:rPr kumimoji="0" sz="2400" b="1" i="1" u="none" strike="noStrike" kern="1200" cap="none" spc="0" normalizeH="0" baseline="1736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h</a:t>
              </a:r>
              <a:r>
                <a:rPr kumimoji="0" sz="1575" b="1" i="1" u="none" strike="noStrike" kern="1200" cap="none" spc="0" normalizeH="0" baseline="-29100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1	</a:t>
              </a:r>
              <a:r>
                <a:rPr kumimoji="0" sz="2400" b="1" i="1" u="none" strike="noStrike" kern="1200" cap="none" spc="0" normalizeH="0" baseline="1736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z</a:t>
              </a:r>
              <a:r>
                <a:rPr kumimoji="0" sz="1575" b="1" i="1" u="none" strike="noStrike" kern="1200" cap="none" spc="0" normalizeH="0" baseline="-291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2</a:t>
              </a:r>
              <a:endParaRPr kumimoji="0" sz="1575" b="0" i="0" u="none" strike="noStrike" kern="1200" cap="none" spc="0" normalizeH="0" baseline="-291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31" name="object 26"/>
            <p:cNvSpPr/>
            <p:nvPr/>
          </p:nvSpPr>
          <p:spPr>
            <a:xfrm>
              <a:off x="4140679" y="1958136"/>
              <a:ext cx="821055" cy="0"/>
            </a:xfrm>
            <a:custGeom>
              <a:avLst/>
              <a:gdLst/>
              <a:ahLst/>
              <a:cxnLst/>
              <a:rect l="l" t="t" r="r" b="b"/>
              <a:pathLst>
                <a:path w="821054">
                  <a:moveTo>
                    <a:pt x="0" y="0"/>
                  </a:moveTo>
                  <a:lnTo>
                    <a:pt x="8206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bject 27"/>
            <p:cNvSpPr/>
            <p:nvPr/>
          </p:nvSpPr>
          <p:spPr>
            <a:xfrm>
              <a:off x="4961329" y="19424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bject 28"/>
            <p:cNvSpPr/>
            <p:nvPr/>
          </p:nvSpPr>
          <p:spPr>
            <a:xfrm>
              <a:off x="4961329" y="19424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bject 29"/>
            <p:cNvSpPr/>
            <p:nvPr/>
          </p:nvSpPr>
          <p:spPr>
            <a:xfrm>
              <a:off x="3352204" y="1956046"/>
              <a:ext cx="334645" cy="1905"/>
            </a:xfrm>
            <a:custGeom>
              <a:avLst/>
              <a:gdLst/>
              <a:ahLst/>
              <a:cxnLst/>
              <a:rect l="l" t="t" r="r" b="b"/>
              <a:pathLst>
                <a:path w="334645" h="1905">
                  <a:moveTo>
                    <a:pt x="0" y="0"/>
                  </a:moveTo>
                  <a:lnTo>
                    <a:pt x="334350" y="179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bject 30"/>
            <p:cNvSpPr/>
            <p:nvPr/>
          </p:nvSpPr>
          <p:spPr>
            <a:xfrm>
              <a:off x="3686471" y="19421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168" y="0"/>
                  </a:lnTo>
                  <a:lnTo>
                    <a:pt x="43308" y="159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bject 31"/>
            <p:cNvSpPr/>
            <p:nvPr/>
          </p:nvSpPr>
          <p:spPr>
            <a:xfrm>
              <a:off x="3686471" y="194210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308" y="15964"/>
                  </a:lnTo>
                  <a:lnTo>
                    <a:pt x="168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bject 32"/>
            <p:cNvSpPr/>
            <p:nvPr/>
          </p:nvSpPr>
          <p:spPr>
            <a:xfrm>
              <a:off x="5415392" y="1958058"/>
              <a:ext cx="346710" cy="635"/>
            </a:xfrm>
            <a:custGeom>
              <a:avLst/>
              <a:gdLst/>
              <a:ahLst/>
              <a:cxnLst/>
              <a:rect l="l" t="t" r="r" b="b"/>
              <a:pathLst>
                <a:path w="346710" h="634">
                  <a:moveTo>
                    <a:pt x="0" y="0"/>
                  </a:moveTo>
                  <a:lnTo>
                    <a:pt x="346349" y="257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bject 33"/>
            <p:cNvSpPr/>
            <p:nvPr/>
          </p:nvSpPr>
          <p:spPr>
            <a:xfrm>
              <a:off x="5761730" y="19425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23" y="0"/>
                  </a:lnTo>
                  <a:lnTo>
                    <a:pt x="43236" y="1576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bject 34"/>
            <p:cNvSpPr/>
            <p:nvPr/>
          </p:nvSpPr>
          <p:spPr>
            <a:xfrm>
              <a:off x="5761730" y="19425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36" y="15764"/>
                  </a:lnTo>
                  <a:lnTo>
                    <a:pt x="23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0" name="object 2"/>
          <p:cNvSpPr/>
          <p:nvPr/>
        </p:nvSpPr>
        <p:spPr>
          <a:xfrm>
            <a:off x="276494" y="2960281"/>
            <a:ext cx="2469826" cy="25549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bject 3"/>
          <p:cNvSpPr/>
          <p:nvPr/>
        </p:nvSpPr>
        <p:spPr>
          <a:xfrm>
            <a:off x="271731" y="2899258"/>
            <a:ext cx="2548890" cy="2663825"/>
          </a:xfrm>
          <a:custGeom>
            <a:avLst/>
            <a:gdLst/>
            <a:ahLst/>
            <a:cxnLst/>
            <a:rect l="l" t="t" r="r" b="b"/>
            <a:pathLst>
              <a:path w="2548890" h="2663825">
                <a:moveTo>
                  <a:pt x="0" y="0"/>
                </a:moveTo>
                <a:lnTo>
                  <a:pt x="2548549" y="0"/>
                </a:lnTo>
                <a:lnTo>
                  <a:pt x="2548549" y="2663299"/>
                </a:lnTo>
                <a:lnTo>
                  <a:pt x="0" y="2663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3944961" y="2833025"/>
            <a:ext cx="1745555" cy="1412468"/>
            <a:chOff x="3799275" y="1912237"/>
            <a:chExt cx="1745555" cy="1412468"/>
          </a:xfrm>
        </p:grpSpPr>
        <p:sp>
          <p:nvSpPr>
            <p:cNvPr id="46" name="object 5"/>
            <p:cNvSpPr/>
            <p:nvPr/>
          </p:nvSpPr>
          <p:spPr>
            <a:xfrm>
              <a:off x="3799275" y="2640175"/>
              <a:ext cx="1054735" cy="684530"/>
            </a:xfrm>
            <a:custGeom>
              <a:avLst/>
              <a:gdLst/>
              <a:ahLst/>
              <a:cxnLst/>
              <a:rect l="l" t="t" r="r" b="b"/>
              <a:pathLst>
                <a:path w="1054735" h="684529">
                  <a:moveTo>
                    <a:pt x="0" y="0"/>
                  </a:moveTo>
                  <a:lnTo>
                    <a:pt x="1054499" y="0"/>
                  </a:lnTo>
                  <a:lnTo>
                    <a:pt x="1054499" y="684299"/>
                  </a:lnTo>
                  <a:lnTo>
                    <a:pt x="0" y="684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74EA7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object 6"/>
            <p:cNvSpPr/>
            <p:nvPr/>
          </p:nvSpPr>
          <p:spPr>
            <a:xfrm>
              <a:off x="4362729" y="2173374"/>
              <a:ext cx="346075" cy="422909"/>
            </a:xfrm>
            <a:custGeom>
              <a:avLst/>
              <a:gdLst/>
              <a:ahLst/>
              <a:cxnLst/>
              <a:rect l="l" t="t" r="r" b="b"/>
              <a:pathLst>
                <a:path w="346075" h="422910">
                  <a:moveTo>
                    <a:pt x="0" y="422580"/>
                  </a:moveTo>
                  <a:lnTo>
                    <a:pt x="345994" y="0"/>
                  </a:lnTo>
                </a:path>
              </a:pathLst>
            </a:custGeom>
            <a:ln w="9524">
              <a:solidFill>
                <a:srgbClr val="674EA7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bject 7"/>
            <p:cNvSpPr/>
            <p:nvPr/>
          </p:nvSpPr>
          <p:spPr>
            <a:xfrm>
              <a:off x="4335346" y="2585989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4" h="43814">
                  <a:moveTo>
                    <a:pt x="0" y="43411"/>
                  </a:moveTo>
                  <a:lnTo>
                    <a:pt x="15210" y="0"/>
                  </a:lnTo>
                  <a:lnTo>
                    <a:pt x="39556" y="19933"/>
                  </a:lnTo>
                  <a:lnTo>
                    <a:pt x="0" y="43411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bject 8"/>
            <p:cNvSpPr/>
            <p:nvPr/>
          </p:nvSpPr>
          <p:spPr>
            <a:xfrm>
              <a:off x="4335346" y="2585989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4" h="43814">
                  <a:moveTo>
                    <a:pt x="15210" y="0"/>
                  </a:moveTo>
                  <a:lnTo>
                    <a:pt x="0" y="43411"/>
                  </a:lnTo>
                  <a:lnTo>
                    <a:pt x="39556" y="19933"/>
                  </a:lnTo>
                  <a:lnTo>
                    <a:pt x="15210" y="0"/>
                  </a:lnTo>
                  <a:close/>
                </a:path>
              </a:pathLst>
            </a:custGeom>
            <a:ln w="9524">
              <a:solidFill>
                <a:srgbClr val="674EA7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object 9"/>
            <p:cNvSpPr txBox="1"/>
            <p:nvPr/>
          </p:nvSpPr>
          <p:spPr>
            <a:xfrm>
              <a:off x="4057025" y="1912237"/>
              <a:ext cx="1487805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already</a:t>
              </a:r>
              <a:r>
                <a:rPr kumimoji="0" sz="1400" b="0" i="0" u="none" strike="noStrike" kern="1200" cap="none" spc="-8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computed!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33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71500" y="384177"/>
            <a:ext cx="7665605" cy="585111"/>
          </a:xfrm>
        </p:spPr>
        <p:txBody>
          <a:bodyPr/>
          <a:lstStyle/>
          <a:p>
            <a:r>
              <a:rPr lang="en-US" altLang="zh-CN" sz="3600" dirty="0" smtClean="0"/>
              <a:t>‘Local-ness’ </a:t>
            </a:r>
            <a:r>
              <a:rPr lang="en-US" altLang="zh-CN" sz="3600" spc="-5" dirty="0"/>
              <a:t>of</a:t>
            </a:r>
            <a:r>
              <a:rPr lang="en-US" altLang="zh-CN" sz="3600" spc="-100" dirty="0"/>
              <a:t> </a:t>
            </a:r>
            <a:r>
              <a:rPr lang="en-US" altLang="zh-CN" sz="3600" spc="-5" dirty="0"/>
              <a:t>Backpropagation</a:t>
            </a:r>
            <a:endParaRPr lang="zh-CN" altLang="en-US" sz="3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1" y="1777224"/>
            <a:ext cx="8512278" cy="32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6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500" y="384177"/>
            <a:ext cx="7665605" cy="585111"/>
          </a:xfrm>
        </p:spPr>
        <p:txBody>
          <a:bodyPr/>
          <a:lstStyle/>
          <a:p>
            <a:r>
              <a:rPr lang="en-US" altLang="zh-CN" sz="3600" dirty="0" smtClean="0"/>
              <a:t>‘Local-ness’ </a:t>
            </a:r>
            <a:r>
              <a:rPr lang="en-US" altLang="zh-CN" sz="3600" spc="-5" dirty="0"/>
              <a:t>of</a:t>
            </a:r>
            <a:r>
              <a:rPr lang="en-US" altLang="zh-CN" sz="3600" spc="-100" dirty="0"/>
              <a:t> </a:t>
            </a:r>
            <a:r>
              <a:rPr lang="en-US" altLang="zh-CN" sz="3600" spc="-5" dirty="0"/>
              <a:t>Backpropagation</a:t>
            </a:r>
            <a:endParaRPr lang="zh-CN" altLang="en-US" sz="3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" y="1958212"/>
            <a:ext cx="9144792" cy="29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1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875" y="384177"/>
            <a:ext cx="7665605" cy="585111"/>
          </a:xfrm>
        </p:spPr>
        <p:txBody>
          <a:bodyPr/>
          <a:lstStyle/>
          <a:p>
            <a:r>
              <a:rPr lang="en-US" altLang="zh-CN" sz="3600" spc="-10" dirty="0"/>
              <a:t>Example: Sigmoid</a:t>
            </a:r>
            <a:r>
              <a:rPr lang="en-US" altLang="zh-CN" sz="3600" spc="-85" dirty="0"/>
              <a:t> </a:t>
            </a:r>
            <a:r>
              <a:rPr lang="en-US" altLang="zh-CN" sz="3600" spc="-5" dirty="0"/>
              <a:t>Block</a:t>
            </a:r>
            <a:endParaRPr lang="zh-CN" altLang="en-US" sz="3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54" y="1554316"/>
            <a:ext cx="7910245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0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4825" y="0"/>
            <a:ext cx="7665605" cy="585111"/>
          </a:xfrm>
        </p:spPr>
        <p:txBody>
          <a:bodyPr/>
          <a:lstStyle/>
          <a:p>
            <a:pPr marL="635">
              <a:lnSpc>
                <a:spcPct val="100000"/>
              </a:lnSpc>
              <a:spcBef>
                <a:spcPts val="100"/>
              </a:spcBef>
            </a:pPr>
            <a:r>
              <a:rPr lang="en-US" altLang="zh-CN" sz="2800" b="1" spc="-5" dirty="0">
                <a:cs typeface="Arial"/>
              </a:rPr>
              <a:t>Deep</a:t>
            </a:r>
            <a:r>
              <a:rPr lang="en-US" altLang="zh-CN" sz="2800" b="1" spc="-10" dirty="0">
                <a:cs typeface="Arial"/>
              </a:rPr>
              <a:t> </a:t>
            </a:r>
            <a:r>
              <a:rPr lang="en-US" altLang="zh-CN" sz="2800" b="1" spc="-5" dirty="0" smtClean="0">
                <a:cs typeface="Arial"/>
              </a:rPr>
              <a:t>Learning </a:t>
            </a:r>
            <a:r>
              <a:rPr lang="en-US" altLang="zh-CN" sz="2800" spc="-5" dirty="0" smtClean="0">
                <a:cs typeface="Arial"/>
              </a:rPr>
              <a:t>: Layers </a:t>
            </a:r>
            <a:r>
              <a:rPr lang="en-US" altLang="zh-CN" sz="2800" spc="-5" dirty="0">
                <a:cs typeface="Arial"/>
              </a:rPr>
              <a:t>of </a:t>
            </a:r>
            <a:r>
              <a:rPr lang="en-US" altLang="zh-CN" sz="2800" spc="-10" dirty="0">
                <a:cs typeface="Arial"/>
              </a:rPr>
              <a:t>Differentiable </a:t>
            </a:r>
            <a:r>
              <a:rPr lang="en-US" altLang="zh-CN" sz="2800" spc="-5" dirty="0">
                <a:cs typeface="Arial"/>
              </a:rPr>
              <a:t>Parameterized Functions </a:t>
            </a:r>
            <a:r>
              <a:rPr lang="en-US" altLang="zh-CN" sz="2800" dirty="0">
                <a:cs typeface="Arial"/>
              </a:rPr>
              <a:t>(with</a:t>
            </a:r>
            <a:r>
              <a:rPr lang="en-US" altLang="zh-CN" sz="2800" spc="70" dirty="0">
                <a:cs typeface="Arial"/>
              </a:rPr>
              <a:t> </a:t>
            </a:r>
            <a:r>
              <a:rPr lang="en-US" altLang="zh-CN" sz="2800" spc="-5" dirty="0">
                <a:cs typeface="Arial"/>
              </a:rPr>
              <a:t>nonlinearities)</a:t>
            </a:r>
            <a:r>
              <a:rPr lang="en-US" altLang="zh-CN" sz="3200" dirty="0">
                <a:latin typeface="Arial"/>
                <a:cs typeface="Arial"/>
              </a:rPr>
              <a:t/>
            </a:r>
            <a:br>
              <a:rPr lang="en-US" altLang="zh-CN" sz="3200" dirty="0">
                <a:latin typeface="Arial"/>
                <a:cs typeface="Arial"/>
              </a:rPr>
            </a:b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" y="2476417"/>
            <a:ext cx="9129551" cy="19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8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0" y="384177"/>
            <a:ext cx="7665605" cy="585111"/>
          </a:xfrm>
        </p:spPr>
        <p:txBody>
          <a:bodyPr/>
          <a:lstStyle/>
          <a:p>
            <a:r>
              <a:rPr lang="en-US" altLang="zh-CN" sz="3600" spc="-10" dirty="0"/>
              <a:t>Building </a:t>
            </a:r>
            <a:r>
              <a:rPr lang="en-US" altLang="zh-CN" sz="3600" spc="-5" dirty="0"/>
              <a:t>Deep Neural</a:t>
            </a:r>
            <a:r>
              <a:rPr lang="en-US" altLang="zh-CN" sz="3600" spc="-80" dirty="0"/>
              <a:t> </a:t>
            </a:r>
            <a:r>
              <a:rPr lang="en-US" altLang="zh-CN" sz="3600" spc="-5" dirty="0"/>
              <a:t>Nets</a:t>
            </a:r>
            <a:endParaRPr lang="zh-CN" altLang="en-US" sz="3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8" y="1506661"/>
            <a:ext cx="8701272" cy="465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2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74652"/>
            <a:ext cx="7665605" cy="585111"/>
          </a:xfrm>
        </p:spPr>
        <p:txBody>
          <a:bodyPr/>
          <a:lstStyle/>
          <a:p>
            <a:r>
              <a:rPr lang="en-US" altLang="zh-CN" sz="3600" spc="-10" dirty="0"/>
              <a:t>Block Example</a:t>
            </a:r>
            <a:r>
              <a:rPr lang="en-US" altLang="zh-CN" sz="3600" spc="-85" dirty="0"/>
              <a:t> </a:t>
            </a:r>
            <a:r>
              <a:rPr lang="en-US" altLang="zh-CN" sz="3600" spc="-5" dirty="0"/>
              <a:t>Implementation</a:t>
            </a:r>
            <a:endParaRPr lang="zh-CN" altLang="en-US" sz="3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object 4"/>
          <p:cNvSpPr/>
          <p:nvPr/>
        </p:nvSpPr>
        <p:spPr>
          <a:xfrm>
            <a:off x="76270" y="1745063"/>
            <a:ext cx="8991460" cy="43509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60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0" y="374652"/>
            <a:ext cx="7665605" cy="585111"/>
          </a:xfrm>
        </p:spPr>
        <p:txBody>
          <a:bodyPr/>
          <a:lstStyle/>
          <a:p>
            <a:r>
              <a:rPr lang="en-US" altLang="zh-CN" sz="3600" spc="-5" dirty="0"/>
              <a:t>Deep Learning</a:t>
            </a:r>
            <a:r>
              <a:rPr lang="en-US" altLang="zh-CN" sz="3600" spc="-90" dirty="0"/>
              <a:t> </a:t>
            </a:r>
            <a:r>
              <a:rPr lang="en-US" altLang="zh-CN" sz="3600" spc="-5" dirty="0"/>
              <a:t>Frameworks</a:t>
            </a:r>
            <a:endParaRPr lang="zh-CN" altLang="en-US" sz="3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object 3"/>
          <p:cNvSpPr/>
          <p:nvPr/>
        </p:nvSpPr>
        <p:spPr>
          <a:xfrm>
            <a:off x="934804" y="2063033"/>
            <a:ext cx="7016551" cy="3013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02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“Block View” of a Neuron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64" y="1232122"/>
            <a:ext cx="7789486" cy="481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2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4825" y="393702"/>
            <a:ext cx="7665605" cy="585111"/>
          </a:xfrm>
        </p:spPr>
        <p:txBody>
          <a:bodyPr/>
          <a:lstStyle/>
          <a:p>
            <a:r>
              <a:rPr lang="en-US" altLang="zh-CN" sz="3600" spc="-10" dirty="0" err="1"/>
              <a:t>Pytorch</a:t>
            </a:r>
            <a:r>
              <a:rPr lang="en-US" altLang="zh-CN" sz="3600" spc="-10" dirty="0"/>
              <a:t> Sample</a:t>
            </a:r>
            <a:r>
              <a:rPr lang="en-US" altLang="zh-CN" sz="3600" spc="-85" dirty="0"/>
              <a:t> </a:t>
            </a:r>
            <a:r>
              <a:rPr lang="en-US" altLang="zh-CN" sz="3600" spc="-5" dirty="0"/>
              <a:t>Code</a:t>
            </a:r>
            <a:endParaRPr lang="zh-CN" altLang="en-US" sz="3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object 3"/>
          <p:cNvSpPr/>
          <p:nvPr/>
        </p:nvSpPr>
        <p:spPr>
          <a:xfrm>
            <a:off x="4572000" y="1573379"/>
            <a:ext cx="4090794" cy="4188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4"/>
          <p:cNvSpPr/>
          <p:nvPr/>
        </p:nvSpPr>
        <p:spPr>
          <a:xfrm>
            <a:off x="470190" y="2324099"/>
            <a:ext cx="3867437" cy="1809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68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0" y="393702"/>
            <a:ext cx="7665605" cy="585111"/>
          </a:xfrm>
        </p:spPr>
        <p:txBody>
          <a:bodyPr/>
          <a:lstStyle/>
          <a:p>
            <a:r>
              <a:rPr lang="en-US" altLang="zh-CN" sz="3600" spc="-10" dirty="0"/>
              <a:t>Building </a:t>
            </a:r>
            <a:r>
              <a:rPr lang="en-US" altLang="zh-CN" sz="3600" spc="-5" dirty="0"/>
              <a:t>Deep Neural</a:t>
            </a:r>
            <a:r>
              <a:rPr lang="en-US" altLang="zh-CN" sz="3600" spc="-80" dirty="0"/>
              <a:t> </a:t>
            </a:r>
            <a:r>
              <a:rPr lang="en-US" altLang="zh-CN" sz="3600" spc="-5" dirty="0"/>
              <a:t>Nets</a:t>
            </a:r>
            <a:endParaRPr lang="zh-CN" altLang="en-US" sz="3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object 3"/>
          <p:cNvSpPr/>
          <p:nvPr/>
        </p:nvSpPr>
        <p:spPr>
          <a:xfrm>
            <a:off x="415725" y="1718818"/>
            <a:ext cx="8113949" cy="1881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3127115" y="4299838"/>
            <a:ext cx="29667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“GoogLeNet”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Object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Classification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08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2450" y="384177"/>
            <a:ext cx="7665605" cy="585111"/>
          </a:xfrm>
        </p:spPr>
        <p:txBody>
          <a:bodyPr/>
          <a:lstStyle/>
          <a:p>
            <a:r>
              <a:rPr lang="en-US" altLang="zh-CN" sz="3600" spc="-5" dirty="0" err="1"/>
              <a:t>Backprop</a:t>
            </a:r>
            <a:r>
              <a:rPr lang="en-US" altLang="zh-CN" sz="3600" spc="-90" dirty="0"/>
              <a:t> </a:t>
            </a:r>
            <a:r>
              <a:rPr lang="en-US" altLang="zh-CN" sz="3600" spc="-5" dirty="0"/>
              <a:t>Demo</a:t>
            </a:r>
            <a:endParaRPr lang="zh-CN" altLang="en-US" sz="3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6" name="图片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7" y="1177906"/>
            <a:ext cx="8096250" cy="517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6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Today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Neurons</a:t>
            </a:r>
          </a:p>
          <a:p>
            <a:r>
              <a:rPr lang="en-US" altLang="zh-CN" dirty="0"/>
              <a:t>Neural networks 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Loss </a:t>
            </a:r>
            <a:r>
              <a:rPr lang="en-US" altLang="zh-CN" dirty="0" smtClean="0"/>
              <a:t>Functions</a:t>
            </a:r>
          </a:p>
          <a:p>
            <a:r>
              <a:rPr lang="en-US" altLang="zh-CN" dirty="0" smtClean="0"/>
              <a:t>Backpropagation</a:t>
            </a:r>
          </a:p>
          <a:p>
            <a:r>
              <a:rPr lang="en-US" altLang="zh-CN" dirty="0"/>
              <a:t>Nonlinearity </a:t>
            </a:r>
            <a:r>
              <a:rPr lang="en-US" altLang="zh-CN" dirty="0" smtClean="0"/>
              <a:t>Functions</a:t>
            </a:r>
          </a:p>
          <a:p>
            <a:r>
              <a:rPr lang="en-US" altLang="zh-CN" dirty="0"/>
              <a:t>Neural Nets in Practice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0" y="3340299"/>
            <a:ext cx="628650" cy="596344"/>
          </a:xfrm>
          <a:custGeom>
            <a:avLst/>
            <a:gdLst/>
            <a:ahLst/>
            <a:cxnLst/>
            <a:rect l="l" t="t" r="r" b="b"/>
            <a:pathLst>
              <a:path w="846455" h="687704">
                <a:moveTo>
                  <a:pt x="502355" y="0"/>
                </a:moveTo>
                <a:lnTo>
                  <a:pt x="502355" y="171846"/>
                </a:lnTo>
                <a:lnTo>
                  <a:pt x="0" y="171846"/>
                </a:lnTo>
                <a:lnTo>
                  <a:pt x="0" y="515540"/>
                </a:lnTo>
                <a:lnTo>
                  <a:pt x="502355" y="515540"/>
                </a:lnTo>
                <a:lnTo>
                  <a:pt x="502355" y="687386"/>
                </a:lnTo>
                <a:lnTo>
                  <a:pt x="846138" y="343694"/>
                </a:lnTo>
                <a:lnTo>
                  <a:pt x="50235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12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66725" y="-47625"/>
            <a:ext cx="7665605" cy="58511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altLang="zh-CN" sz="3200" spc="-5" dirty="0"/>
              <a:t>Nonlinearity</a:t>
            </a:r>
            <a:r>
              <a:rPr lang="en-US" altLang="zh-CN" sz="3200" spc="-35" dirty="0"/>
              <a:t> </a:t>
            </a:r>
            <a:r>
              <a:rPr lang="en-US" altLang="zh-CN" sz="3200" spc="-5" dirty="0"/>
              <a:t>Functions</a:t>
            </a:r>
            <a:br>
              <a:rPr lang="en-US" altLang="zh-CN" sz="3200" spc="-5" dirty="0"/>
            </a:br>
            <a:r>
              <a:rPr lang="en-US" altLang="zh-CN" sz="3200" dirty="0"/>
              <a:t>(i.e. </a:t>
            </a:r>
            <a:r>
              <a:rPr lang="en-US" altLang="zh-CN" sz="3200" spc="-5" dirty="0"/>
              <a:t>transfer or activation</a:t>
            </a:r>
            <a:r>
              <a:rPr lang="en-US" altLang="zh-CN" sz="3200" spc="-90" dirty="0"/>
              <a:t> </a:t>
            </a:r>
            <a:r>
              <a:rPr lang="en-US" altLang="zh-CN" sz="3200" spc="-5" dirty="0"/>
              <a:t>functions)</a:t>
            </a:r>
            <a:endParaRPr lang="zh-CN" altLang="en-US" sz="3200" dirty="0"/>
          </a:p>
        </p:txBody>
      </p:sp>
      <p:sp>
        <p:nvSpPr>
          <p:cNvPr id="8" name="object 3"/>
          <p:cNvSpPr/>
          <p:nvPr/>
        </p:nvSpPr>
        <p:spPr>
          <a:xfrm>
            <a:off x="1710850" y="1977099"/>
            <a:ext cx="466725" cy="466725"/>
          </a:xfrm>
          <a:custGeom>
            <a:avLst/>
            <a:gdLst/>
            <a:ahLst/>
            <a:cxnLst/>
            <a:rect l="l" t="t" r="r" b="b"/>
            <a:pathLst>
              <a:path w="466725" h="466725">
                <a:moveTo>
                  <a:pt x="0" y="0"/>
                </a:moveTo>
                <a:lnTo>
                  <a:pt x="466199" y="0"/>
                </a:lnTo>
                <a:lnTo>
                  <a:pt x="466199" y="466199"/>
                </a:lnTo>
                <a:lnTo>
                  <a:pt x="0" y="466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1817018" y="2050243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0" sz="1800" b="0" i="1" u="none" strike="noStrike" kern="1200" cap="none" spc="0" normalizeH="0" baseline="-3240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1</a:t>
            </a:r>
            <a:endParaRPr kumimoji="0" sz="1800" b="0" i="0" u="none" strike="noStrike" kern="1200" cap="none" spc="0" normalizeH="0" baseline="-3240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1710850" y="2737670"/>
            <a:ext cx="466725" cy="466725"/>
          </a:xfrm>
          <a:custGeom>
            <a:avLst/>
            <a:gdLst/>
            <a:ahLst/>
            <a:cxnLst/>
            <a:rect l="l" t="t" r="r" b="b"/>
            <a:pathLst>
              <a:path w="466725" h="466725">
                <a:moveTo>
                  <a:pt x="0" y="0"/>
                </a:moveTo>
                <a:lnTo>
                  <a:pt x="466199" y="0"/>
                </a:lnTo>
                <a:lnTo>
                  <a:pt x="466199" y="466199"/>
                </a:lnTo>
                <a:lnTo>
                  <a:pt x="0" y="466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1842418" y="2810813"/>
            <a:ext cx="12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2" name="object 7"/>
          <p:cNvSpPr txBox="1"/>
          <p:nvPr/>
        </p:nvSpPr>
        <p:spPr>
          <a:xfrm>
            <a:off x="1943881" y="2972738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2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3" name="object 8"/>
          <p:cNvSpPr/>
          <p:nvPr/>
        </p:nvSpPr>
        <p:spPr>
          <a:xfrm>
            <a:off x="1710850" y="3537042"/>
            <a:ext cx="466725" cy="466725"/>
          </a:xfrm>
          <a:custGeom>
            <a:avLst/>
            <a:gdLst/>
            <a:ahLst/>
            <a:cxnLst/>
            <a:rect l="l" t="t" r="r" b="b"/>
            <a:pathLst>
              <a:path w="466725" h="466725">
                <a:moveTo>
                  <a:pt x="0" y="0"/>
                </a:moveTo>
                <a:lnTo>
                  <a:pt x="466199" y="0"/>
                </a:lnTo>
                <a:lnTo>
                  <a:pt x="466199" y="466199"/>
                </a:lnTo>
                <a:lnTo>
                  <a:pt x="0" y="466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1817018" y="361018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0" sz="1800" b="0" i="1" u="none" strike="noStrike" kern="1200" cap="none" spc="0" normalizeH="0" baseline="-3240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3</a:t>
            </a:r>
            <a:endParaRPr kumimoji="0" sz="1800" b="0" i="0" u="none" strike="noStrike" kern="1200" cap="none" spc="0" normalizeH="0" baseline="-3240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5" name="object 10"/>
          <p:cNvSpPr/>
          <p:nvPr/>
        </p:nvSpPr>
        <p:spPr>
          <a:xfrm>
            <a:off x="3965949" y="2630549"/>
            <a:ext cx="690245" cy="690245"/>
          </a:xfrm>
          <a:custGeom>
            <a:avLst/>
            <a:gdLst/>
            <a:ahLst/>
            <a:cxnLst/>
            <a:rect l="l" t="t" r="r" b="b"/>
            <a:pathLst>
              <a:path w="690245" h="690244">
                <a:moveTo>
                  <a:pt x="344999" y="689999"/>
                </a:moveTo>
                <a:lnTo>
                  <a:pt x="298185" y="686850"/>
                </a:lnTo>
                <a:lnTo>
                  <a:pt x="253285" y="677676"/>
                </a:lnTo>
                <a:lnTo>
                  <a:pt x="210710" y="662888"/>
                </a:lnTo>
                <a:lnTo>
                  <a:pt x="170871" y="642897"/>
                </a:lnTo>
                <a:lnTo>
                  <a:pt x="134180" y="618114"/>
                </a:lnTo>
                <a:lnTo>
                  <a:pt x="101048" y="588951"/>
                </a:lnTo>
                <a:lnTo>
                  <a:pt x="71885" y="555819"/>
                </a:lnTo>
                <a:lnTo>
                  <a:pt x="47102" y="519128"/>
                </a:lnTo>
                <a:lnTo>
                  <a:pt x="27111" y="479289"/>
                </a:lnTo>
                <a:lnTo>
                  <a:pt x="12323" y="436714"/>
                </a:lnTo>
                <a:lnTo>
                  <a:pt x="3149" y="391814"/>
                </a:lnTo>
                <a:lnTo>
                  <a:pt x="0" y="344999"/>
                </a:lnTo>
                <a:lnTo>
                  <a:pt x="3149" y="298185"/>
                </a:lnTo>
                <a:lnTo>
                  <a:pt x="12323" y="253285"/>
                </a:lnTo>
                <a:lnTo>
                  <a:pt x="27111" y="210710"/>
                </a:lnTo>
                <a:lnTo>
                  <a:pt x="47102" y="170871"/>
                </a:lnTo>
                <a:lnTo>
                  <a:pt x="71885" y="134180"/>
                </a:lnTo>
                <a:lnTo>
                  <a:pt x="101048" y="101048"/>
                </a:lnTo>
                <a:lnTo>
                  <a:pt x="134180" y="71885"/>
                </a:lnTo>
                <a:lnTo>
                  <a:pt x="170871" y="47102"/>
                </a:lnTo>
                <a:lnTo>
                  <a:pt x="210710" y="27111"/>
                </a:lnTo>
                <a:lnTo>
                  <a:pt x="253285" y="12323"/>
                </a:lnTo>
                <a:lnTo>
                  <a:pt x="298185" y="3149"/>
                </a:lnTo>
                <a:lnTo>
                  <a:pt x="344999" y="0"/>
                </a:lnTo>
                <a:lnTo>
                  <a:pt x="399295" y="4297"/>
                </a:lnTo>
                <a:lnTo>
                  <a:pt x="451765" y="16935"/>
                </a:lnTo>
                <a:lnTo>
                  <a:pt x="501482" y="37528"/>
                </a:lnTo>
                <a:lnTo>
                  <a:pt x="547520" y="65694"/>
                </a:lnTo>
                <a:lnTo>
                  <a:pt x="588951" y="101048"/>
                </a:lnTo>
                <a:lnTo>
                  <a:pt x="624305" y="142480"/>
                </a:lnTo>
                <a:lnTo>
                  <a:pt x="652471" y="188517"/>
                </a:lnTo>
                <a:lnTo>
                  <a:pt x="673064" y="238234"/>
                </a:lnTo>
                <a:lnTo>
                  <a:pt x="685702" y="290704"/>
                </a:lnTo>
                <a:lnTo>
                  <a:pt x="689999" y="344999"/>
                </a:lnTo>
                <a:lnTo>
                  <a:pt x="686850" y="391814"/>
                </a:lnTo>
                <a:lnTo>
                  <a:pt x="677676" y="436714"/>
                </a:lnTo>
                <a:lnTo>
                  <a:pt x="662888" y="479289"/>
                </a:lnTo>
                <a:lnTo>
                  <a:pt x="642897" y="519128"/>
                </a:lnTo>
                <a:lnTo>
                  <a:pt x="618114" y="555819"/>
                </a:lnTo>
                <a:lnTo>
                  <a:pt x="588951" y="588951"/>
                </a:lnTo>
                <a:lnTo>
                  <a:pt x="555819" y="618114"/>
                </a:lnTo>
                <a:lnTo>
                  <a:pt x="519128" y="642897"/>
                </a:lnTo>
                <a:lnTo>
                  <a:pt x="479289" y="662888"/>
                </a:lnTo>
                <a:lnTo>
                  <a:pt x="436714" y="677676"/>
                </a:lnTo>
                <a:lnTo>
                  <a:pt x="391814" y="686850"/>
                </a:lnTo>
                <a:lnTo>
                  <a:pt x="344999" y="689999"/>
                </a:lnTo>
                <a:close/>
              </a:path>
            </a:pathLst>
          </a:custGeom>
          <a:solidFill>
            <a:srgbClr val="3D85C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bject 11"/>
          <p:cNvSpPr/>
          <p:nvPr/>
        </p:nvSpPr>
        <p:spPr>
          <a:xfrm>
            <a:off x="3965950" y="2630549"/>
            <a:ext cx="690245" cy="690245"/>
          </a:xfrm>
          <a:custGeom>
            <a:avLst/>
            <a:gdLst/>
            <a:ahLst/>
            <a:cxnLst/>
            <a:rect l="l" t="t" r="r" b="b"/>
            <a:pathLst>
              <a:path w="690245" h="690244">
                <a:moveTo>
                  <a:pt x="0" y="344999"/>
                </a:moveTo>
                <a:lnTo>
                  <a:pt x="3149" y="298185"/>
                </a:lnTo>
                <a:lnTo>
                  <a:pt x="12323" y="253285"/>
                </a:lnTo>
                <a:lnTo>
                  <a:pt x="27111" y="210710"/>
                </a:lnTo>
                <a:lnTo>
                  <a:pt x="47102" y="170871"/>
                </a:lnTo>
                <a:lnTo>
                  <a:pt x="71885" y="134180"/>
                </a:lnTo>
                <a:lnTo>
                  <a:pt x="101048" y="101048"/>
                </a:lnTo>
                <a:lnTo>
                  <a:pt x="134180" y="71885"/>
                </a:lnTo>
                <a:lnTo>
                  <a:pt x="170871" y="47102"/>
                </a:lnTo>
                <a:lnTo>
                  <a:pt x="210710" y="27111"/>
                </a:lnTo>
                <a:lnTo>
                  <a:pt x="253285" y="12323"/>
                </a:lnTo>
                <a:lnTo>
                  <a:pt x="298185" y="3149"/>
                </a:lnTo>
                <a:lnTo>
                  <a:pt x="344999" y="0"/>
                </a:lnTo>
                <a:lnTo>
                  <a:pt x="399295" y="4297"/>
                </a:lnTo>
                <a:lnTo>
                  <a:pt x="451765" y="16935"/>
                </a:lnTo>
                <a:lnTo>
                  <a:pt x="501482" y="37528"/>
                </a:lnTo>
                <a:lnTo>
                  <a:pt x="547520" y="65694"/>
                </a:lnTo>
                <a:lnTo>
                  <a:pt x="588951" y="101048"/>
                </a:lnTo>
                <a:lnTo>
                  <a:pt x="624305" y="142480"/>
                </a:lnTo>
                <a:lnTo>
                  <a:pt x="652471" y="188517"/>
                </a:lnTo>
                <a:lnTo>
                  <a:pt x="673064" y="238234"/>
                </a:lnTo>
                <a:lnTo>
                  <a:pt x="685702" y="290704"/>
                </a:lnTo>
                <a:lnTo>
                  <a:pt x="689999" y="344999"/>
                </a:lnTo>
                <a:lnTo>
                  <a:pt x="686850" y="391814"/>
                </a:lnTo>
                <a:lnTo>
                  <a:pt x="677676" y="436714"/>
                </a:lnTo>
                <a:lnTo>
                  <a:pt x="662888" y="479289"/>
                </a:lnTo>
                <a:lnTo>
                  <a:pt x="642897" y="519128"/>
                </a:lnTo>
                <a:lnTo>
                  <a:pt x="618114" y="555819"/>
                </a:lnTo>
                <a:lnTo>
                  <a:pt x="588951" y="588951"/>
                </a:lnTo>
                <a:lnTo>
                  <a:pt x="555819" y="618114"/>
                </a:lnTo>
                <a:lnTo>
                  <a:pt x="519128" y="642897"/>
                </a:lnTo>
                <a:lnTo>
                  <a:pt x="479289" y="662888"/>
                </a:lnTo>
                <a:lnTo>
                  <a:pt x="436714" y="677676"/>
                </a:lnTo>
                <a:lnTo>
                  <a:pt x="391814" y="686850"/>
                </a:lnTo>
                <a:lnTo>
                  <a:pt x="344999" y="689999"/>
                </a:lnTo>
                <a:lnTo>
                  <a:pt x="298185" y="686850"/>
                </a:lnTo>
                <a:lnTo>
                  <a:pt x="253285" y="677676"/>
                </a:lnTo>
                <a:lnTo>
                  <a:pt x="210710" y="662888"/>
                </a:lnTo>
                <a:lnTo>
                  <a:pt x="170871" y="642897"/>
                </a:lnTo>
                <a:lnTo>
                  <a:pt x="134180" y="618114"/>
                </a:lnTo>
                <a:lnTo>
                  <a:pt x="101048" y="588951"/>
                </a:lnTo>
                <a:lnTo>
                  <a:pt x="71885" y="555819"/>
                </a:lnTo>
                <a:lnTo>
                  <a:pt x="47102" y="519128"/>
                </a:lnTo>
                <a:lnTo>
                  <a:pt x="27111" y="479289"/>
                </a:lnTo>
                <a:lnTo>
                  <a:pt x="12323" y="436714"/>
                </a:lnTo>
                <a:lnTo>
                  <a:pt x="3149" y="391814"/>
                </a:lnTo>
                <a:lnTo>
                  <a:pt x="0" y="3449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bject 12"/>
          <p:cNvSpPr/>
          <p:nvPr/>
        </p:nvSpPr>
        <p:spPr>
          <a:xfrm>
            <a:off x="2177050" y="2210199"/>
            <a:ext cx="1736725" cy="742950"/>
          </a:xfrm>
          <a:custGeom>
            <a:avLst/>
            <a:gdLst/>
            <a:ahLst/>
            <a:cxnLst/>
            <a:rect l="l" t="t" r="r" b="b"/>
            <a:pathLst>
              <a:path w="1736725" h="742950">
                <a:moveTo>
                  <a:pt x="0" y="0"/>
                </a:moveTo>
                <a:lnTo>
                  <a:pt x="1736356" y="742821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bject 13"/>
          <p:cNvSpPr/>
          <p:nvPr/>
        </p:nvSpPr>
        <p:spPr>
          <a:xfrm>
            <a:off x="3907218" y="2938556"/>
            <a:ext cx="46355" cy="31750"/>
          </a:xfrm>
          <a:custGeom>
            <a:avLst/>
            <a:gdLst/>
            <a:ahLst/>
            <a:cxnLst/>
            <a:rect l="l" t="t" r="r" b="b"/>
            <a:pathLst>
              <a:path w="46354" h="31750">
                <a:moveTo>
                  <a:pt x="45929" y="31466"/>
                </a:moveTo>
                <a:lnTo>
                  <a:pt x="0" y="28929"/>
                </a:lnTo>
                <a:lnTo>
                  <a:pt x="12376" y="0"/>
                </a:lnTo>
                <a:lnTo>
                  <a:pt x="45929" y="314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bject 14"/>
          <p:cNvSpPr/>
          <p:nvPr/>
        </p:nvSpPr>
        <p:spPr>
          <a:xfrm>
            <a:off x="3907218" y="2938556"/>
            <a:ext cx="46355" cy="31750"/>
          </a:xfrm>
          <a:custGeom>
            <a:avLst/>
            <a:gdLst/>
            <a:ahLst/>
            <a:cxnLst/>
            <a:rect l="l" t="t" r="r" b="b"/>
            <a:pathLst>
              <a:path w="46354" h="31750">
                <a:moveTo>
                  <a:pt x="0" y="28929"/>
                </a:moveTo>
                <a:lnTo>
                  <a:pt x="45929" y="31466"/>
                </a:lnTo>
                <a:lnTo>
                  <a:pt x="12376" y="0"/>
                </a:lnTo>
                <a:lnTo>
                  <a:pt x="0" y="2892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bject 15"/>
          <p:cNvSpPr/>
          <p:nvPr/>
        </p:nvSpPr>
        <p:spPr>
          <a:xfrm>
            <a:off x="2177050" y="2970770"/>
            <a:ext cx="1732280" cy="5080"/>
          </a:xfrm>
          <a:custGeom>
            <a:avLst/>
            <a:gdLst/>
            <a:ahLst/>
            <a:cxnLst/>
            <a:rect l="l" t="t" r="r" b="b"/>
            <a:pathLst>
              <a:path w="1732279" h="5080">
                <a:moveTo>
                  <a:pt x="0" y="0"/>
                </a:moveTo>
                <a:lnTo>
                  <a:pt x="1731750" y="464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bject 16"/>
          <p:cNvSpPr/>
          <p:nvPr/>
        </p:nvSpPr>
        <p:spPr>
          <a:xfrm>
            <a:off x="3908757" y="295968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84" y="0"/>
                </a:lnTo>
                <a:lnTo>
                  <a:pt x="43267" y="15848"/>
                </a:lnTo>
                <a:lnTo>
                  <a:pt x="0" y="314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bject 17"/>
          <p:cNvSpPr/>
          <p:nvPr/>
        </p:nvSpPr>
        <p:spPr>
          <a:xfrm>
            <a:off x="3908757" y="295968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67" y="15848"/>
                </a:lnTo>
                <a:lnTo>
                  <a:pt x="84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bject 18"/>
          <p:cNvSpPr/>
          <p:nvPr/>
        </p:nvSpPr>
        <p:spPr>
          <a:xfrm>
            <a:off x="2177050" y="2998644"/>
            <a:ext cx="1736725" cy="771525"/>
          </a:xfrm>
          <a:custGeom>
            <a:avLst/>
            <a:gdLst/>
            <a:ahLst/>
            <a:cxnLst/>
            <a:rect l="l" t="t" r="r" b="b"/>
            <a:pathLst>
              <a:path w="1736725" h="771525">
                <a:moveTo>
                  <a:pt x="0" y="771497"/>
                </a:moveTo>
                <a:lnTo>
                  <a:pt x="1736671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bject 19"/>
          <p:cNvSpPr/>
          <p:nvPr/>
        </p:nvSpPr>
        <p:spPr>
          <a:xfrm>
            <a:off x="3907334" y="2981095"/>
            <a:ext cx="46355" cy="32384"/>
          </a:xfrm>
          <a:custGeom>
            <a:avLst/>
            <a:gdLst/>
            <a:ahLst/>
            <a:cxnLst/>
            <a:rect l="l" t="t" r="r" b="b"/>
            <a:pathLst>
              <a:path w="46354" h="32385">
                <a:moveTo>
                  <a:pt x="12774" y="31926"/>
                </a:moveTo>
                <a:lnTo>
                  <a:pt x="0" y="3170"/>
                </a:lnTo>
                <a:lnTo>
                  <a:pt x="45889" y="0"/>
                </a:lnTo>
                <a:lnTo>
                  <a:pt x="12774" y="319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bject 20"/>
          <p:cNvSpPr/>
          <p:nvPr/>
        </p:nvSpPr>
        <p:spPr>
          <a:xfrm>
            <a:off x="3907334" y="2981095"/>
            <a:ext cx="46355" cy="32384"/>
          </a:xfrm>
          <a:custGeom>
            <a:avLst/>
            <a:gdLst/>
            <a:ahLst/>
            <a:cxnLst/>
            <a:rect l="l" t="t" r="r" b="b"/>
            <a:pathLst>
              <a:path w="46354" h="32385">
                <a:moveTo>
                  <a:pt x="12774" y="31926"/>
                </a:moveTo>
                <a:lnTo>
                  <a:pt x="45889" y="0"/>
                </a:lnTo>
                <a:lnTo>
                  <a:pt x="0" y="3170"/>
                </a:lnTo>
                <a:lnTo>
                  <a:pt x="12774" y="31926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bject 21"/>
          <p:cNvSpPr txBox="1"/>
          <p:nvPr/>
        </p:nvSpPr>
        <p:spPr>
          <a:xfrm>
            <a:off x="4180110" y="2709969"/>
            <a:ext cx="2622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Σ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27" name="object 22"/>
          <p:cNvSpPr/>
          <p:nvPr/>
        </p:nvSpPr>
        <p:spPr>
          <a:xfrm>
            <a:off x="5838849" y="2632199"/>
            <a:ext cx="690245" cy="690245"/>
          </a:xfrm>
          <a:custGeom>
            <a:avLst/>
            <a:gdLst/>
            <a:ahLst/>
            <a:cxnLst/>
            <a:rect l="l" t="t" r="r" b="b"/>
            <a:pathLst>
              <a:path w="690245" h="690244">
                <a:moveTo>
                  <a:pt x="344999" y="689999"/>
                </a:moveTo>
                <a:lnTo>
                  <a:pt x="298185" y="686850"/>
                </a:lnTo>
                <a:lnTo>
                  <a:pt x="253285" y="677676"/>
                </a:lnTo>
                <a:lnTo>
                  <a:pt x="210710" y="662888"/>
                </a:lnTo>
                <a:lnTo>
                  <a:pt x="170871" y="642897"/>
                </a:lnTo>
                <a:lnTo>
                  <a:pt x="134180" y="618114"/>
                </a:lnTo>
                <a:lnTo>
                  <a:pt x="101048" y="588951"/>
                </a:lnTo>
                <a:lnTo>
                  <a:pt x="71885" y="555819"/>
                </a:lnTo>
                <a:lnTo>
                  <a:pt x="47102" y="519128"/>
                </a:lnTo>
                <a:lnTo>
                  <a:pt x="27111" y="479289"/>
                </a:lnTo>
                <a:lnTo>
                  <a:pt x="12323" y="436714"/>
                </a:lnTo>
                <a:lnTo>
                  <a:pt x="3149" y="391814"/>
                </a:lnTo>
                <a:lnTo>
                  <a:pt x="0" y="344999"/>
                </a:lnTo>
                <a:lnTo>
                  <a:pt x="3149" y="298185"/>
                </a:lnTo>
                <a:lnTo>
                  <a:pt x="12323" y="253285"/>
                </a:lnTo>
                <a:lnTo>
                  <a:pt x="27111" y="210710"/>
                </a:lnTo>
                <a:lnTo>
                  <a:pt x="47102" y="170871"/>
                </a:lnTo>
                <a:lnTo>
                  <a:pt x="71885" y="134180"/>
                </a:lnTo>
                <a:lnTo>
                  <a:pt x="101048" y="101048"/>
                </a:lnTo>
                <a:lnTo>
                  <a:pt x="134180" y="71885"/>
                </a:lnTo>
                <a:lnTo>
                  <a:pt x="170871" y="47102"/>
                </a:lnTo>
                <a:lnTo>
                  <a:pt x="210710" y="27111"/>
                </a:lnTo>
                <a:lnTo>
                  <a:pt x="253285" y="12323"/>
                </a:lnTo>
                <a:lnTo>
                  <a:pt x="298185" y="3149"/>
                </a:lnTo>
                <a:lnTo>
                  <a:pt x="344999" y="0"/>
                </a:lnTo>
                <a:lnTo>
                  <a:pt x="399295" y="4297"/>
                </a:lnTo>
                <a:lnTo>
                  <a:pt x="451765" y="16935"/>
                </a:lnTo>
                <a:lnTo>
                  <a:pt x="501482" y="37528"/>
                </a:lnTo>
                <a:lnTo>
                  <a:pt x="547520" y="65694"/>
                </a:lnTo>
                <a:lnTo>
                  <a:pt x="588951" y="101048"/>
                </a:lnTo>
                <a:lnTo>
                  <a:pt x="624305" y="142480"/>
                </a:lnTo>
                <a:lnTo>
                  <a:pt x="652471" y="188517"/>
                </a:lnTo>
                <a:lnTo>
                  <a:pt x="673064" y="238234"/>
                </a:lnTo>
                <a:lnTo>
                  <a:pt x="685702" y="290704"/>
                </a:lnTo>
                <a:lnTo>
                  <a:pt x="689999" y="344999"/>
                </a:lnTo>
                <a:lnTo>
                  <a:pt x="686850" y="391814"/>
                </a:lnTo>
                <a:lnTo>
                  <a:pt x="677676" y="436714"/>
                </a:lnTo>
                <a:lnTo>
                  <a:pt x="662888" y="479289"/>
                </a:lnTo>
                <a:lnTo>
                  <a:pt x="642897" y="519128"/>
                </a:lnTo>
                <a:lnTo>
                  <a:pt x="618114" y="555819"/>
                </a:lnTo>
                <a:lnTo>
                  <a:pt x="588951" y="588951"/>
                </a:lnTo>
                <a:lnTo>
                  <a:pt x="555819" y="618114"/>
                </a:lnTo>
                <a:lnTo>
                  <a:pt x="519128" y="642897"/>
                </a:lnTo>
                <a:lnTo>
                  <a:pt x="479289" y="662888"/>
                </a:lnTo>
                <a:lnTo>
                  <a:pt x="436714" y="677676"/>
                </a:lnTo>
                <a:lnTo>
                  <a:pt x="391814" y="686850"/>
                </a:lnTo>
                <a:lnTo>
                  <a:pt x="344999" y="689999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bject 23"/>
          <p:cNvSpPr/>
          <p:nvPr/>
        </p:nvSpPr>
        <p:spPr>
          <a:xfrm>
            <a:off x="5838849" y="2632199"/>
            <a:ext cx="690245" cy="690245"/>
          </a:xfrm>
          <a:custGeom>
            <a:avLst/>
            <a:gdLst/>
            <a:ahLst/>
            <a:cxnLst/>
            <a:rect l="l" t="t" r="r" b="b"/>
            <a:pathLst>
              <a:path w="690245" h="690244">
                <a:moveTo>
                  <a:pt x="0" y="344999"/>
                </a:moveTo>
                <a:lnTo>
                  <a:pt x="3149" y="298185"/>
                </a:lnTo>
                <a:lnTo>
                  <a:pt x="12323" y="253285"/>
                </a:lnTo>
                <a:lnTo>
                  <a:pt x="27111" y="210710"/>
                </a:lnTo>
                <a:lnTo>
                  <a:pt x="47102" y="170871"/>
                </a:lnTo>
                <a:lnTo>
                  <a:pt x="71885" y="134180"/>
                </a:lnTo>
                <a:lnTo>
                  <a:pt x="101048" y="101048"/>
                </a:lnTo>
                <a:lnTo>
                  <a:pt x="134180" y="71885"/>
                </a:lnTo>
                <a:lnTo>
                  <a:pt x="170871" y="47102"/>
                </a:lnTo>
                <a:lnTo>
                  <a:pt x="210710" y="27111"/>
                </a:lnTo>
                <a:lnTo>
                  <a:pt x="253285" y="12323"/>
                </a:lnTo>
                <a:lnTo>
                  <a:pt x="298185" y="3149"/>
                </a:lnTo>
                <a:lnTo>
                  <a:pt x="344999" y="0"/>
                </a:lnTo>
                <a:lnTo>
                  <a:pt x="399295" y="4297"/>
                </a:lnTo>
                <a:lnTo>
                  <a:pt x="451765" y="16935"/>
                </a:lnTo>
                <a:lnTo>
                  <a:pt x="501482" y="37528"/>
                </a:lnTo>
                <a:lnTo>
                  <a:pt x="547520" y="65694"/>
                </a:lnTo>
                <a:lnTo>
                  <a:pt x="588951" y="101048"/>
                </a:lnTo>
                <a:lnTo>
                  <a:pt x="624305" y="142480"/>
                </a:lnTo>
                <a:lnTo>
                  <a:pt x="652471" y="188517"/>
                </a:lnTo>
                <a:lnTo>
                  <a:pt x="673064" y="238234"/>
                </a:lnTo>
                <a:lnTo>
                  <a:pt x="685702" y="290704"/>
                </a:lnTo>
                <a:lnTo>
                  <a:pt x="689999" y="344999"/>
                </a:lnTo>
                <a:lnTo>
                  <a:pt x="686850" y="391814"/>
                </a:lnTo>
                <a:lnTo>
                  <a:pt x="677676" y="436714"/>
                </a:lnTo>
                <a:lnTo>
                  <a:pt x="662888" y="479289"/>
                </a:lnTo>
                <a:lnTo>
                  <a:pt x="642897" y="519128"/>
                </a:lnTo>
                <a:lnTo>
                  <a:pt x="618114" y="555819"/>
                </a:lnTo>
                <a:lnTo>
                  <a:pt x="588951" y="588951"/>
                </a:lnTo>
                <a:lnTo>
                  <a:pt x="555819" y="618114"/>
                </a:lnTo>
                <a:lnTo>
                  <a:pt x="519128" y="642897"/>
                </a:lnTo>
                <a:lnTo>
                  <a:pt x="479289" y="662888"/>
                </a:lnTo>
                <a:lnTo>
                  <a:pt x="436714" y="677676"/>
                </a:lnTo>
                <a:lnTo>
                  <a:pt x="391814" y="686850"/>
                </a:lnTo>
                <a:lnTo>
                  <a:pt x="344999" y="689999"/>
                </a:lnTo>
                <a:lnTo>
                  <a:pt x="298185" y="686850"/>
                </a:lnTo>
                <a:lnTo>
                  <a:pt x="253285" y="677676"/>
                </a:lnTo>
                <a:lnTo>
                  <a:pt x="210710" y="662888"/>
                </a:lnTo>
                <a:lnTo>
                  <a:pt x="170871" y="642897"/>
                </a:lnTo>
                <a:lnTo>
                  <a:pt x="134180" y="618114"/>
                </a:lnTo>
                <a:lnTo>
                  <a:pt x="101048" y="588951"/>
                </a:lnTo>
                <a:lnTo>
                  <a:pt x="71885" y="555819"/>
                </a:lnTo>
                <a:lnTo>
                  <a:pt x="47102" y="519128"/>
                </a:lnTo>
                <a:lnTo>
                  <a:pt x="27111" y="479289"/>
                </a:lnTo>
                <a:lnTo>
                  <a:pt x="12323" y="436714"/>
                </a:lnTo>
                <a:lnTo>
                  <a:pt x="3149" y="391814"/>
                </a:lnTo>
                <a:lnTo>
                  <a:pt x="0" y="3449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bject 24"/>
          <p:cNvSpPr/>
          <p:nvPr/>
        </p:nvSpPr>
        <p:spPr>
          <a:xfrm>
            <a:off x="4655949" y="2975549"/>
            <a:ext cx="1125855" cy="1905"/>
          </a:xfrm>
          <a:custGeom>
            <a:avLst/>
            <a:gdLst/>
            <a:ahLst/>
            <a:cxnLst/>
            <a:rect l="l" t="t" r="r" b="b"/>
            <a:pathLst>
              <a:path w="1125854" h="1905">
                <a:moveTo>
                  <a:pt x="0" y="0"/>
                </a:moveTo>
                <a:lnTo>
                  <a:pt x="1125749" y="1712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bject 25"/>
          <p:cNvSpPr/>
          <p:nvPr/>
        </p:nvSpPr>
        <p:spPr>
          <a:xfrm>
            <a:off x="5781676" y="2961530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7" y="0"/>
                </a:lnTo>
                <a:lnTo>
                  <a:pt x="43249" y="15798"/>
                </a:lnTo>
                <a:lnTo>
                  <a:pt x="0" y="314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bject 26"/>
          <p:cNvSpPr/>
          <p:nvPr/>
        </p:nvSpPr>
        <p:spPr>
          <a:xfrm>
            <a:off x="5781676" y="2961530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49" y="15798"/>
                </a:lnTo>
                <a:lnTo>
                  <a:pt x="47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bject 27"/>
          <p:cNvSpPr txBox="1"/>
          <p:nvPr/>
        </p:nvSpPr>
        <p:spPr>
          <a:xfrm>
            <a:off x="3883824" y="3600931"/>
            <a:ext cx="98933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Summing  Function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28"/>
          <p:cNvSpPr txBox="1"/>
          <p:nvPr/>
        </p:nvSpPr>
        <p:spPr>
          <a:xfrm>
            <a:off x="2750500" y="2022438"/>
            <a:ext cx="305435" cy="883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lvl="0" indent="-635" algn="l" defTabSz="914400" rtl="0" eaLnBrk="1" fontAlgn="auto" latinLnBrk="0" hangingPunct="1">
              <a:lnSpc>
                <a:spcPct val="1563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w</a:t>
            </a:r>
            <a:r>
              <a:rPr kumimoji="0" sz="1800" b="0" i="1" u="none" strike="noStrike" kern="1200" cap="none" spc="0" normalizeH="0" baseline="-32407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1  </a:t>
            </a: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w</a:t>
            </a:r>
            <a:r>
              <a:rPr kumimoji="0" sz="1800" b="0" i="1" u="none" strike="noStrike" kern="1200" cap="none" spc="0" normalizeH="0" baseline="-32407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2</a:t>
            </a:r>
            <a:endParaRPr kumimoji="0" sz="1800" b="0" i="0" u="none" strike="noStrike" kern="1200" cap="none" spc="0" normalizeH="0" baseline="-3240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4" name="object 29"/>
          <p:cNvSpPr txBox="1"/>
          <p:nvPr/>
        </p:nvSpPr>
        <p:spPr>
          <a:xfrm>
            <a:off x="2775900" y="3034643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w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5" name="object 30"/>
          <p:cNvSpPr txBox="1"/>
          <p:nvPr/>
        </p:nvSpPr>
        <p:spPr>
          <a:xfrm>
            <a:off x="2928374" y="3196568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1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3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6" name="object 31"/>
          <p:cNvSpPr/>
          <p:nvPr/>
        </p:nvSpPr>
        <p:spPr>
          <a:xfrm>
            <a:off x="6528849" y="2977200"/>
            <a:ext cx="1012825" cy="3175"/>
          </a:xfrm>
          <a:custGeom>
            <a:avLst/>
            <a:gdLst/>
            <a:ahLst/>
            <a:cxnLst/>
            <a:rect l="l" t="t" r="r" b="b"/>
            <a:pathLst>
              <a:path w="1012825" h="3175">
                <a:moveTo>
                  <a:pt x="0" y="0"/>
                </a:moveTo>
                <a:lnTo>
                  <a:pt x="1012649" y="3123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bject 32"/>
          <p:cNvSpPr/>
          <p:nvPr/>
        </p:nvSpPr>
        <p:spPr>
          <a:xfrm>
            <a:off x="7541451" y="2964590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96" y="0"/>
                </a:lnTo>
                <a:lnTo>
                  <a:pt x="43274" y="15865"/>
                </a:lnTo>
                <a:lnTo>
                  <a:pt x="0" y="314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bject 33"/>
          <p:cNvSpPr/>
          <p:nvPr/>
        </p:nvSpPr>
        <p:spPr>
          <a:xfrm>
            <a:off x="7541451" y="2964590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43274" y="15865"/>
                </a:lnTo>
                <a:lnTo>
                  <a:pt x="96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bject 34"/>
          <p:cNvSpPr txBox="1"/>
          <p:nvPr/>
        </p:nvSpPr>
        <p:spPr>
          <a:xfrm>
            <a:off x="5093744" y="2644018"/>
            <a:ext cx="114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z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0" name="object 35"/>
          <p:cNvSpPr/>
          <p:nvPr/>
        </p:nvSpPr>
        <p:spPr>
          <a:xfrm>
            <a:off x="5994050" y="2829368"/>
            <a:ext cx="326390" cy="280035"/>
          </a:xfrm>
          <a:custGeom>
            <a:avLst/>
            <a:gdLst/>
            <a:ahLst/>
            <a:cxnLst/>
            <a:rect l="l" t="t" r="r" b="b"/>
            <a:pathLst>
              <a:path w="326389" h="280035">
                <a:moveTo>
                  <a:pt x="326162" y="0"/>
                </a:moveTo>
                <a:lnTo>
                  <a:pt x="285250" y="2852"/>
                </a:lnTo>
                <a:lnTo>
                  <a:pt x="244567" y="13538"/>
                </a:lnTo>
                <a:lnTo>
                  <a:pt x="207724" y="32340"/>
                </a:lnTo>
                <a:lnTo>
                  <a:pt x="178334" y="59538"/>
                </a:lnTo>
                <a:lnTo>
                  <a:pt x="156970" y="109615"/>
                </a:lnTo>
                <a:lnTo>
                  <a:pt x="149393" y="165301"/>
                </a:lnTo>
                <a:lnTo>
                  <a:pt x="148160" y="192450"/>
                </a:lnTo>
                <a:lnTo>
                  <a:pt x="146353" y="205660"/>
                </a:lnTo>
                <a:lnTo>
                  <a:pt x="141571" y="217788"/>
                </a:lnTo>
                <a:lnTo>
                  <a:pt x="115514" y="246114"/>
                </a:lnTo>
                <a:lnTo>
                  <a:pt x="80159" y="265316"/>
                </a:lnTo>
                <a:lnTo>
                  <a:pt x="40117" y="276226"/>
                </a:lnTo>
                <a:lnTo>
                  <a:pt x="0" y="27967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bject 36"/>
          <p:cNvSpPr/>
          <p:nvPr/>
        </p:nvSpPr>
        <p:spPr>
          <a:xfrm>
            <a:off x="5497350" y="2406874"/>
            <a:ext cx="1436370" cy="1083945"/>
          </a:xfrm>
          <a:custGeom>
            <a:avLst/>
            <a:gdLst/>
            <a:ahLst/>
            <a:cxnLst/>
            <a:rect l="l" t="t" r="r" b="b"/>
            <a:pathLst>
              <a:path w="1436370" h="1083945">
                <a:moveTo>
                  <a:pt x="0" y="0"/>
                </a:moveTo>
                <a:lnTo>
                  <a:pt x="1435799" y="0"/>
                </a:lnTo>
                <a:lnTo>
                  <a:pt x="1435799" y="1083899"/>
                </a:lnTo>
                <a:lnTo>
                  <a:pt x="0" y="1083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95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66725" y="-47625"/>
            <a:ext cx="7665605" cy="58511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altLang="zh-CN" sz="3200" spc="-5" dirty="0"/>
              <a:t>Nonlinearity</a:t>
            </a:r>
            <a:r>
              <a:rPr lang="en-US" altLang="zh-CN" sz="3200" spc="-35" dirty="0"/>
              <a:t> </a:t>
            </a:r>
            <a:r>
              <a:rPr lang="en-US" altLang="zh-CN" sz="3200" spc="-5" dirty="0"/>
              <a:t>Functions</a:t>
            </a:r>
            <a:br>
              <a:rPr lang="en-US" altLang="zh-CN" sz="3200" spc="-5" dirty="0"/>
            </a:br>
            <a:r>
              <a:rPr lang="en-US" altLang="zh-CN" sz="3200" dirty="0"/>
              <a:t>(i.e. </a:t>
            </a:r>
            <a:r>
              <a:rPr lang="en-US" altLang="zh-CN" sz="3200" spc="-5" dirty="0"/>
              <a:t>transfer or activation</a:t>
            </a:r>
            <a:r>
              <a:rPr lang="en-US" altLang="zh-CN" sz="3200" spc="-90" dirty="0"/>
              <a:t> </a:t>
            </a:r>
            <a:r>
              <a:rPr lang="en-US" altLang="zh-CN" sz="3200" spc="-5" dirty="0"/>
              <a:t>functions)</a:t>
            </a:r>
            <a:endParaRPr lang="zh-CN" altLang="en-US" sz="3200" dirty="0"/>
          </a:p>
        </p:txBody>
      </p:sp>
      <p:sp>
        <p:nvSpPr>
          <p:cNvPr id="8" name="object 4"/>
          <p:cNvSpPr/>
          <p:nvPr/>
        </p:nvSpPr>
        <p:spPr>
          <a:xfrm>
            <a:off x="1104779" y="1781752"/>
            <a:ext cx="7218135" cy="3596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29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6725" y="-47625"/>
            <a:ext cx="7665605" cy="58511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altLang="zh-CN" sz="3200" spc="-5" dirty="0"/>
              <a:t>Nonlinearity</a:t>
            </a:r>
            <a:r>
              <a:rPr lang="en-US" altLang="zh-CN" sz="3200" spc="-35" dirty="0"/>
              <a:t> </a:t>
            </a:r>
            <a:r>
              <a:rPr lang="en-US" altLang="zh-CN" sz="3200" spc="-5" dirty="0"/>
              <a:t>Functions</a:t>
            </a:r>
            <a:br>
              <a:rPr lang="en-US" altLang="zh-CN" sz="3200" spc="-5" dirty="0"/>
            </a:br>
            <a:r>
              <a:rPr lang="en-US" altLang="zh-CN" sz="3200" dirty="0"/>
              <a:t>(i.e. </a:t>
            </a:r>
            <a:r>
              <a:rPr lang="en-US" altLang="zh-CN" sz="3200" spc="-5" dirty="0"/>
              <a:t>transfer or activation</a:t>
            </a:r>
            <a:r>
              <a:rPr lang="en-US" altLang="zh-CN" sz="3200" spc="-90" dirty="0"/>
              <a:t> </a:t>
            </a:r>
            <a:r>
              <a:rPr lang="en-US" altLang="zh-CN" sz="3200" spc="-5" dirty="0"/>
              <a:t>functions)</a:t>
            </a:r>
            <a:endParaRPr lang="zh-CN" altLang="en-US" sz="3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object 3"/>
          <p:cNvSpPr/>
          <p:nvPr/>
        </p:nvSpPr>
        <p:spPr>
          <a:xfrm>
            <a:off x="328675" y="4659443"/>
            <a:ext cx="8486170" cy="696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5"/>
          <p:cNvSpPr/>
          <p:nvPr/>
        </p:nvSpPr>
        <p:spPr>
          <a:xfrm>
            <a:off x="336169" y="2932413"/>
            <a:ext cx="8478680" cy="6968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bject 6"/>
          <p:cNvSpPr/>
          <p:nvPr/>
        </p:nvSpPr>
        <p:spPr>
          <a:xfrm>
            <a:off x="331407" y="2927651"/>
            <a:ext cx="8488680" cy="706755"/>
          </a:xfrm>
          <a:custGeom>
            <a:avLst/>
            <a:gdLst/>
            <a:ahLst/>
            <a:cxnLst/>
            <a:rect l="l" t="t" r="r" b="b"/>
            <a:pathLst>
              <a:path w="8488680" h="706755">
                <a:moveTo>
                  <a:pt x="0" y="0"/>
                </a:moveTo>
                <a:lnTo>
                  <a:pt x="8488205" y="0"/>
                </a:lnTo>
                <a:lnTo>
                  <a:pt x="8488205" y="706331"/>
                </a:lnTo>
                <a:lnTo>
                  <a:pt x="0" y="70633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ject 7"/>
          <p:cNvSpPr/>
          <p:nvPr/>
        </p:nvSpPr>
        <p:spPr>
          <a:xfrm>
            <a:off x="328675" y="3798545"/>
            <a:ext cx="8486170" cy="7038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bject 8"/>
          <p:cNvSpPr/>
          <p:nvPr/>
        </p:nvSpPr>
        <p:spPr>
          <a:xfrm>
            <a:off x="323912" y="3793782"/>
            <a:ext cx="8496300" cy="713740"/>
          </a:xfrm>
          <a:custGeom>
            <a:avLst/>
            <a:gdLst/>
            <a:ahLst/>
            <a:cxnLst/>
            <a:rect l="l" t="t" r="r" b="b"/>
            <a:pathLst>
              <a:path w="8496300" h="713739">
                <a:moveTo>
                  <a:pt x="0" y="0"/>
                </a:moveTo>
                <a:lnTo>
                  <a:pt x="8495695" y="0"/>
                </a:lnTo>
                <a:lnTo>
                  <a:pt x="8495695" y="713367"/>
                </a:lnTo>
                <a:lnTo>
                  <a:pt x="0" y="71336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bject 9"/>
          <p:cNvSpPr/>
          <p:nvPr/>
        </p:nvSpPr>
        <p:spPr>
          <a:xfrm>
            <a:off x="336169" y="2095875"/>
            <a:ext cx="8478680" cy="6756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bject 10"/>
          <p:cNvSpPr/>
          <p:nvPr/>
        </p:nvSpPr>
        <p:spPr>
          <a:xfrm>
            <a:off x="331407" y="2091112"/>
            <a:ext cx="8488680" cy="685800"/>
          </a:xfrm>
          <a:custGeom>
            <a:avLst/>
            <a:gdLst/>
            <a:ahLst/>
            <a:cxnLst/>
            <a:rect l="l" t="t" r="r" b="b"/>
            <a:pathLst>
              <a:path w="8488680" h="685800">
                <a:moveTo>
                  <a:pt x="0" y="0"/>
                </a:moveTo>
                <a:lnTo>
                  <a:pt x="8488205" y="0"/>
                </a:lnTo>
                <a:lnTo>
                  <a:pt x="8488205" y="685223"/>
                </a:lnTo>
                <a:lnTo>
                  <a:pt x="0" y="68522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object 11"/>
          <p:cNvGraphicFramePr>
            <a:graphicFrameLocks noGrp="1"/>
          </p:cNvGraphicFramePr>
          <p:nvPr>
            <p:extLst/>
          </p:nvPr>
        </p:nvGraphicFramePr>
        <p:xfrm>
          <a:off x="323912" y="1549262"/>
          <a:ext cx="8487409" cy="392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3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60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marL="35687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Name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Plot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Equation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44386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Derivative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( 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w.r.t </a:t>
                      </a:r>
                      <a:r>
                        <a:rPr sz="1400" b="1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400" b="1" i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40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6725" y="-47625"/>
            <a:ext cx="7665605" cy="58511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altLang="zh-CN" sz="3200" spc="-5" dirty="0"/>
              <a:t>Nonlinearity</a:t>
            </a:r>
            <a:r>
              <a:rPr lang="en-US" altLang="zh-CN" sz="3200" spc="-35" dirty="0"/>
              <a:t> </a:t>
            </a:r>
            <a:r>
              <a:rPr lang="en-US" altLang="zh-CN" sz="3200" spc="-5" dirty="0"/>
              <a:t>Functions</a:t>
            </a:r>
            <a:br>
              <a:rPr lang="en-US" altLang="zh-CN" sz="3200" spc="-5" dirty="0"/>
            </a:br>
            <a:r>
              <a:rPr lang="en-US" altLang="zh-CN" sz="3200" dirty="0"/>
              <a:t>(i.e. </a:t>
            </a:r>
            <a:r>
              <a:rPr lang="en-US" altLang="zh-CN" sz="3200" spc="-5" dirty="0"/>
              <a:t>transfer or activation</a:t>
            </a:r>
            <a:r>
              <a:rPr lang="en-US" altLang="zh-CN" sz="3200" spc="-90" dirty="0"/>
              <a:t> </a:t>
            </a:r>
            <a:r>
              <a:rPr lang="en-US" altLang="zh-CN" sz="3200" spc="-5" dirty="0"/>
              <a:t>functions)</a:t>
            </a:r>
            <a:endParaRPr lang="zh-CN" altLang="en-US" sz="3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object 3"/>
          <p:cNvSpPr/>
          <p:nvPr/>
        </p:nvSpPr>
        <p:spPr>
          <a:xfrm>
            <a:off x="328675" y="4659443"/>
            <a:ext cx="8486170" cy="696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4"/>
          <p:cNvSpPr/>
          <p:nvPr/>
        </p:nvSpPr>
        <p:spPr>
          <a:xfrm>
            <a:off x="319149" y="4649918"/>
            <a:ext cx="8505825" cy="716280"/>
          </a:xfrm>
          <a:custGeom>
            <a:avLst/>
            <a:gdLst/>
            <a:ahLst/>
            <a:cxnLst/>
            <a:rect l="l" t="t" r="r" b="b"/>
            <a:pathLst>
              <a:path w="8505825" h="716279">
                <a:moveTo>
                  <a:pt x="0" y="0"/>
                </a:moveTo>
                <a:lnTo>
                  <a:pt x="8505220" y="0"/>
                </a:lnTo>
                <a:lnTo>
                  <a:pt x="8505220" y="715856"/>
                </a:lnTo>
                <a:lnTo>
                  <a:pt x="0" y="71585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7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5"/>
          <p:cNvSpPr/>
          <p:nvPr/>
        </p:nvSpPr>
        <p:spPr>
          <a:xfrm>
            <a:off x="336169" y="2932413"/>
            <a:ext cx="8478680" cy="6968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bject 6"/>
          <p:cNvSpPr/>
          <p:nvPr/>
        </p:nvSpPr>
        <p:spPr>
          <a:xfrm>
            <a:off x="331407" y="2927651"/>
            <a:ext cx="8488680" cy="706755"/>
          </a:xfrm>
          <a:custGeom>
            <a:avLst/>
            <a:gdLst/>
            <a:ahLst/>
            <a:cxnLst/>
            <a:rect l="l" t="t" r="r" b="b"/>
            <a:pathLst>
              <a:path w="8488680" h="706755">
                <a:moveTo>
                  <a:pt x="0" y="0"/>
                </a:moveTo>
                <a:lnTo>
                  <a:pt x="8488205" y="0"/>
                </a:lnTo>
                <a:lnTo>
                  <a:pt x="8488205" y="706331"/>
                </a:lnTo>
                <a:lnTo>
                  <a:pt x="0" y="70633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ject 7"/>
          <p:cNvSpPr/>
          <p:nvPr/>
        </p:nvSpPr>
        <p:spPr>
          <a:xfrm>
            <a:off x="328675" y="3798545"/>
            <a:ext cx="8486170" cy="7038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bject 8"/>
          <p:cNvSpPr/>
          <p:nvPr/>
        </p:nvSpPr>
        <p:spPr>
          <a:xfrm>
            <a:off x="323912" y="3793782"/>
            <a:ext cx="8496300" cy="713740"/>
          </a:xfrm>
          <a:custGeom>
            <a:avLst/>
            <a:gdLst/>
            <a:ahLst/>
            <a:cxnLst/>
            <a:rect l="l" t="t" r="r" b="b"/>
            <a:pathLst>
              <a:path w="8496300" h="713739">
                <a:moveTo>
                  <a:pt x="0" y="0"/>
                </a:moveTo>
                <a:lnTo>
                  <a:pt x="8495695" y="0"/>
                </a:lnTo>
                <a:lnTo>
                  <a:pt x="8495695" y="713367"/>
                </a:lnTo>
                <a:lnTo>
                  <a:pt x="0" y="71336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bject 9"/>
          <p:cNvSpPr/>
          <p:nvPr/>
        </p:nvSpPr>
        <p:spPr>
          <a:xfrm>
            <a:off x="336169" y="2095875"/>
            <a:ext cx="8478680" cy="6756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bject 10"/>
          <p:cNvSpPr/>
          <p:nvPr/>
        </p:nvSpPr>
        <p:spPr>
          <a:xfrm>
            <a:off x="331407" y="2091112"/>
            <a:ext cx="8488680" cy="685800"/>
          </a:xfrm>
          <a:custGeom>
            <a:avLst/>
            <a:gdLst/>
            <a:ahLst/>
            <a:cxnLst/>
            <a:rect l="l" t="t" r="r" b="b"/>
            <a:pathLst>
              <a:path w="8488680" h="685800">
                <a:moveTo>
                  <a:pt x="0" y="0"/>
                </a:moveTo>
                <a:lnTo>
                  <a:pt x="8488205" y="0"/>
                </a:lnTo>
                <a:lnTo>
                  <a:pt x="8488205" y="685223"/>
                </a:lnTo>
                <a:lnTo>
                  <a:pt x="0" y="68522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object 11"/>
          <p:cNvGraphicFramePr>
            <a:graphicFrameLocks noGrp="1"/>
          </p:cNvGraphicFramePr>
          <p:nvPr>
            <p:extLst/>
          </p:nvPr>
        </p:nvGraphicFramePr>
        <p:xfrm>
          <a:off x="323912" y="1549262"/>
          <a:ext cx="8487409" cy="392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3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60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marL="35687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Name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Plot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Equation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44386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Derivative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( 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w.r.t </a:t>
                      </a:r>
                      <a:r>
                        <a:rPr sz="1400" b="1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400" b="1" i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object 13"/>
          <p:cNvSpPr/>
          <p:nvPr/>
        </p:nvSpPr>
        <p:spPr>
          <a:xfrm>
            <a:off x="5808017" y="5365107"/>
            <a:ext cx="274569" cy="1877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bject 15"/>
          <p:cNvSpPr txBox="1"/>
          <p:nvPr/>
        </p:nvSpPr>
        <p:spPr>
          <a:xfrm>
            <a:off x="5612200" y="5541585"/>
            <a:ext cx="2171065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5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usually works best in</a:t>
            </a:r>
            <a:r>
              <a:rPr kumimoji="0" sz="1300" b="0" i="0" u="none" strike="noStrike" kern="1200" cap="none" spc="-75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practice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27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Today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Neurons</a:t>
            </a:r>
          </a:p>
          <a:p>
            <a:r>
              <a:rPr lang="en-US" altLang="zh-CN" dirty="0"/>
              <a:t>Neural </a:t>
            </a:r>
            <a:r>
              <a:rPr lang="en-US" altLang="zh-CN" dirty="0" smtClean="0"/>
              <a:t>networks</a:t>
            </a:r>
          </a:p>
          <a:p>
            <a:r>
              <a:rPr lang="en-US" altLang="zh-CN" dirty="0"/>
              <a:t>Loss </a:t>
            </a:r>
            <a:r>
              <a:rPr lang="en-US" altLang="zh-CN" dirty="0" smtClean="0"/>
              <a:t>Functions</a:t>
            </a:r>
          </a:p>
          <a:p>
            <a:r>
              <a:rPr lang="en-US" altLang="zh-CN" dirty="0" smtClean="0"/>
              <a:t>Backpropagation</a:t>
            </a:r>
          </a:p>
          <a:p>
            <a:r>
              <a:rPr lang="en-US" altLang="zh-CN" dirty="0"/>
              <a:t>Nonlinearity </a:t>
            </a:r>
            <a:r>
              <a:rPr lang="en-US" altLang="zh-CN" dirty="0" smtClean="0"/>
              <a:t>Functions</a:t>
            </a:r>
          </a:p>
          <a:p>
            <a:r>
              <a:rPr lang="en-US" altLang="zh-CN" dirty="0"/>
              <a:t>Neural Nets in Practice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0" y="3845203"/>
            <a:ext cx="628650" cy="596344"/>
          </a:xfrm>
          <a:custGeom>
            <a:avLst/>
            <a:gdLst/>
            <a:ahLst/>
            <a:cxnLst/>
            <a:rect l="l" t="t" r="r" b="b"/>
            <a:pathLst>
              <a:path w="846455" h="687704">
                <a:moveTo>
                  <a:pt x="502355" y="0"/>
                </a:moveTo>
                <a:lnTo>
                  <a:pt x="502355" y="171846"/>
                </a:lnTo>
                <a:lnTo>
                  <a:pt x="0" y="171846"/>
                </a:lnTo>
                <a:lnTo>
                  <a:pt x="0" y="515540"/>
                </a:lnTo>
                <a:lnTo>
                  <a:pt x="502355" y="515540"/>
                </a:lnTo>
                <a:lnTo>
                  <a:pt x="502355" y="687386"/>
                </a:lnTo>
                <a:lnTo>
                  <a:pt x="846138" y="343694"/>
                </a:lnTo>
                <a:lnTo>
                  <a:pt x="50235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55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Neural Net</a:t>
            </a:r>
            <a:r>
              <a:rPr lang="en-US" altLang="zh-CN" spc="-90" dirty="0"/>
              <a:t> </a:t>
            </a:r>
            <a:r>
              <a:rPr lang="en-US" altLang="zh-CN" spc="-5" dirty="0"/>
              <a:t>Pipeline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93858"/>
            <a:ext cx="7886700" cy="4561919"/>
          </a:xfrm>
        </p:spPr>
        <p:txBody>
          <a:bodyPr>
            <a:normAutofit fontScale="92500" lnSpcReduction="10000"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Initialize </a:t>
            </a:r>
            <a:r>
              <a:rPr lang="en-US" altLang="zh-CN" dirty="0"/>
              <a:t>weights</a:t>
            </a:r>
          </a:p>
          <a:p>
            <a:r>
              <a:rPr lang="en-US" altLang="zh-CN" dirty="0"/>
              <a:t>For each batch of input x samples S:</a:t>
            </a:r>
          </a:p>
          <a:p>
            <a:pPr lvl="1"/>
            <a:r>
              <a:rPr lang="en-US" altLang="zh-CN" dirty="0" smtClean="0"/>
              <a:t>Run </a:t>
            </a:r>
            <a:r>
              <a:rPr lang="en-US" altLang="zh-CN" dirty="0"/>
              <a:t>the network “Forward” on S to compute outputs and loss</a:t>
            </a:r>
          </a:p>
          <a:p>
            <a:pPr lvl="1"/>
            <a:r>
              <a:rPr lang="en-US" altLang="zh-CN" dirty="0" smtClean="0"/>
              <a:t>Run </a:t>
            </a:r>
            <a:r>
              <a:rPr lang="en-US" altLang="zh-CN" dirty="0"/>
              <a:t>the network “Backward” using outputs and loss to compute gradients</a:t>
            </a:r>
          </a:p>
          <a:p>
            <a:pPr lvl="1"/>
            <a:r>
              <a:rPr lang="en-US" altLang="zh-CN" dirty="0"/>
              <a:t>Update weights using SGD (or a similar method)</a:t>
            </a:r>
          </a:p>
          <a:p>
            <a:r>
              <a:rPr lang="en-US" altLang="zh-CN" dirty="0"/>
              <a:t>Repeat step 2 until loss convergence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1359415"/>
            <a:ext cx="3602990" cy="190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2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Neuron Representation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713" y="1298768"/>
            <a:ext cx="8129478" cy="3494609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8" name="object 17"/>
          <p:cNvSpPr txBox="1"/>
          <p:nvPr/>
        </p:nvSpPr>
        <p:spPr>
          <a:xfrm>
            <a:off x="628650" y="4476542"/>
            <a:ext cx="8031228" cy="941283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78740" rIns="0" bIns="0" rtlCol="0">
            <a:spAutoFit/>
          </a:bodyPr>
          <a:lstStyle/>
          <a:p>
            <a:pPr marL="85725">
              <a:spcBef>
                <a:spcPts val="620"/>
              </a:spcBef>
            </a:pPr>
            <a:r>
              <a:rPr sz="2800" spc="-5" dirty="0">
                <a:solidFill>
                  <a:prstClr val="black"/>
                </a:solidFill>
                <a:cs typeface="Arial"/>
              </a:rPr>
              <a:t>The linear transformation and nonlinearity together is typically </a:t>
            </a:r>
            <a:r>
              <a:rPr sz="2800" dirty="0">
                <a:solidFill>
                  <a:prstClr val="black"/>
                </a:solidFill>
                <a:cs typeface="Arial"/>
              </a:rPr>
              <a:t>considered a single</a:t>
            </a:r>
            <a:r>
              <a:rPr sz="2800" spc="-50" dirty="0">
                <a:solidFill>
                  <a:prstClr val="black"/>
                </a:solidFill>
                <a:cs typeface="Arial"/>
              </a:rPr>
              <a:t> </a:t>
            </a:r>
            <a:r>
              <a:rPr sz="2800" spc="-5" dirty="0">
                <a:solidFill>
                  <a:prstClr val="black"/>
                </a:solidFill>
                <a:cs typeface="Arial"/>
              </a:rPr>
              <a:t>neuron</a:t>
            </a:r>
            <a:endParaRPr sz="2800" dirty="0">
              <a:solidFill>
                <a:prstClr val="black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393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875" y="374652"/>
            <a:ext cx="7665605" cy="585111"/>
          </a:xfrm>
        </p:spPr>
        <p:txBody>
          <a:bodyPr/>
          <a:lstStyle/>
          <a:p>
            <a:r>
              <a:rPr lang="en-US" altLang="zh-CN" sz="3600" spc="-5" dirty="0"/>
              <a:t>Non-Convexity of Neural</a:t>
            </a:r>
            <a:r>
              <a:rPr lang="en-US" altLang="zh-CN" sz="3600" spc="-85" dirty="0"/>
              <a:t> </a:t>
            </a:r>
            <a:r>
              <a:rPr lang="en-US" altLang="zh-CN" sz="3600" spc="-5" dirty="0"/>
              <a:t>Nets</a:t>
            </a:r>
            <a:endParaRPr lang="zh-CN" altLang="en-US" sz="3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object 3"/>
          <p:cNvSpPr/>
          <p:nvPr/>
        </p:nvSpPr>
        <p:spPr>
          <a:xfrm>
            <a:off x="1966979" y="1611608"/>
            <a:ext cx="4930198" cy="2870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1544765" y="4631671"/>
            <a:ext cx="5941885" cy="525144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88265" rIns="0" bIns="0" rtlCol="0">
            <a:spAutoFit/>
          </a:bodyPr>
          <a:lstStyle/>
          <a:p>
            <a:pPr marL="85090" marR="316865" lvl="0" indent="0" algn="l" defTabSz="914400" rtl="0" eaLnBrk="1" fontAlgn="auto" latinLnBrk="0" hangingPunct="1">
              <a:lnSpc>
                <a:spcPts val="1650"/>
              </a:lnSpc>
              <a:spcBef>
                <a:spcPts val="6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In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very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high dimensions, there exists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many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local 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minimum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which are about the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same.</a:t>
            </a:r>
          </a:p>
        </p:txBody>
      </p:sp>
    </p:spTree>
    <p:extLst>
      <p:ext uri="{BB962C8B-B14F-4D97-AF65-F5344CB8AC3E}">
        <p14:creationId xmlns:p14="http://schemas.microsoft.com/office/powerpoint/2010/main" val="98417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2925" y="393702"/>
            <a:ext cx="7665605" cy="585111"/>
          </a:xfrm>
        </p:spPr>
        <p:txBody>
          <a:bodyPr/>
          <a:lstStyle/>
          <a:p>
            <a:r>
              <a:rPr lang="en-US" altLang="zh-CN" sz="3600" spc="-10" dirty="0"/>
              <a:t>Advantage </a:t>
            </a:r>
            <a:r>
              <a:rPr lang="en-US" altLang="zh-CN" sz="3600" spc="-5" dirty="0"/>
              <a:t>of Neural</a:t>
            </a:r>
            <a:r>
              <a:rPr lang="en-US" altLang="zh-CN" sz="3600" spc="-80" dirty="0"/>
              <a:t> </a:t>
            </a:r>
            <a:r>
              <a:rPr lang="en-US" altLang="zh-CN" sz="3600" spc="-5" dirty="0"/>
              <a:t>Nets</a:t>
            </a:r>
            <a:endParaRPr lang="zh-CN" altLang="en-US" sz="3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628650" y="5561359"/>
            <a:ext cx="8088629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26695" marR="5080" lvl="0" indent="-214629" algn="l" defTabSz="914400" rtl="0" eaLnBrk="1" fontAlgn="auto" latinLnBrk="0" hangingPunct="1">
              <a:lnSpc>
                <a:spcPts val="16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As long as </a:t>
            </a:r>
            <a:r>
              <a:rPr kumimoji="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it’s </a:t>
            </a:r>
            <a:r>
              <a:rPr kumimoji="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fully </a:t>
            </a:r>
            <a:r>
              <a:rPr kumimoji="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differentiable, </a:t>
            </a:r>
            <a:r>
              <a:rPr kumimoji="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we 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can </a:t>
            </a:r>
            <a:r>
              <a:rPr kumimoji="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train the  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model </a:t>
            </a:r>
            <a:r>
              <a:rPr kumimoji="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to automatically learn features for</a:t>
            </a:r>
            <a:r>
              <a:rPr kumimoji="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 </a:t>
            </a:r>
            <a:r>
              <a:rPr kumimoji="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/>
              </a:rPr>
              <a:t>us.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/>
            </a:endParaRPr>
          </a:p>
        </p:txBody>
      </p:sp>
      <p:sp>
        <p:nvSpPr>
          <p:cNvPr id="8" name="object 5"/>
          <p:cNvSpPr/>
          <p:nvPr/>
        </p:nvSpPr>
        <p:spPr>
          <a:xfrm>
            <a:off x="1464827" y="1325496"/>
            <a:ext cx="6136124" cy="39886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6"/>
          <p:cNvSpPr/>
          <p:nvPr/>
        </p:nvSpPr>
        <p:spPr>
          <a:xfrm>
            <a:off x="1402080" y="4851259"/>
            <a:ext cx="510540" cy="462915"/>
          </a:xfrm>
          <a:custGeom>
            <a:avLst/>
            <a:gdLst/>
            <a:ahLst/>
            <a:cxnLst/>
            <a:rect l="l" t="t" r="r" b="b"/>
            <a:pathLst>
              <a:path w="510539" h="462914">
                <a:moveTo>
                  <a:pt x="510105" y="462834"/>
                </a:moveTo>
                <a:lnTo>
                  <a:pt x="0" y="462834"/>
                </a:lnTo>
                <a:lnTo>
                  <a:pt x="0" y="0"/>
                </a:lnTo>
                <a:lnTo>
                  <a:pt x="510105" y="0"/>
                </a:lnTo>
                <a:lnTo>
                  <a:pt x="510105" y="4628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82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875" y="384177"/>
            <a:ext cx="7665605" cy="585111"/>
          </a:xfrm>
        </p:spPr>
        <p:txBody>
          <a:bodyPr/>
          <a:lstStyle/>
          <a:p>
            <a:r>
              <a:rPr lang="en-US" altLang="zh-CN" sz="3600" dirty="0" smtClean="0"/>
              <a:t>Summary</a:t>
            </a:r>
            <a:endParaRPr lang="zh-CN" altLang="en-US" sz="3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object 4"/>
          <p:cNvSpPr/>
          <p:nvPr/>
        </p:nvSpPr>
        <p:spPr>
          <a:xfrm>
            <a:off x="523875" y="2082110"/>
            <a:ext cx="2586815" cy="902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5"/>
          <p:cNvSpPr/>
          <p:nvPr/>
        </p:nvSpPr>
        <p:spPr>
          <a:xfrm>
            <a:off x="3258923" y="2055149"/>
            <a:ext cx="2586815" cy="902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6"/>
          <p:cNvSpPr/>
          <p:nvPr/>
        </p:nvSpPr>
        <p:spPr>
          <a:xfrm>
            <a:off x="6089814" y="2082100"/>
            <a:ext cx="2586815" cy="902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bject 7"/>
          <p:cNvSpPr/>
          <p:nvPr/>
        </p:nvSpPr>
        <p:spPr>
          <a:xfrm>
            <a:off x="3565889" y="3197502"/>
            <a:ext cx="1998673" cy="11906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ject 8"/>
          <p:cNvSpPr/>
          <p:nvPr/>
        </p:nvSpPr>
        <p:spPr>
          <a:xfrm>
            <a:off x="6132976" y="3191868"/>
            <a:ext cx="2191873" cy="11705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bject 9"/>
          <p:cNvSpPr/>
          <p:nvPr/>
        </p:nvSpPr>
        <p:spPr>
          <a:xfrm>
            <a:off x="908679" y="3437950"/>
            <a:ext cx="1703133" cy="7171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91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Calibri" panose="020F0502020204030204"/>
                <a:sym typeface="+mn-ea"/>
              </a:rPr>
              <a:t>https://qiyanjun.github.io/2019f-UVA-CS6316-MachineLearning/</a:t>
            </a:r>
            <a:endParaRPr lang="en-US" altLang="zh-CN" dirty="0">
              <a:cs typeface="Calibri" panose="020F0502020204030204"/>
            </a:endParaRPr>
          </a:p>
          <a:p>
            <a:r>
              <a:rPr lang="en-US" altLang="zh-CN" dirty="0" err="1"/>
              <a:t>Pascanu</a:t>
            </a:r>
            <a:r>
              <a:rPr lang="en-US" altLang="zh-CN" dirty="0"/>
              <a:t>, et. al. </a:t>
            </a:r>
            <a:r>
              <a:rPr lang="en-US" altLang="zh-CN" i="1" dirty="0"/>
              <a:t>On the saddle point problem for non-convex optimization </a:t>
            </a:r>
            <a:r>
              <a:rPr lang="en-US" altLang="zh-CN" i="1" dirty="0" smtClean="0"/>
              <a:t>2014</a:t>
            </a:r>
            <a:endParaRPr lang="en-US" altLang="zh-CN" dirty="0"/>
          </a:p>
          <a:p>
            <a:r>
              <a:rPr lang="en-US" altLang="zh-CN" dirty="0"/>
              <a:t>http://</a:t>
            </a:r>
            <a:r>
              <a:rPr lang="en-US" altLang="zh-CN" dirty="0" smtClean="0"/>
              <a:t>cs231n.stanford.edu/slides/winter1516_lecture5.pdf</a:t>
            </a:r>
            <a:endParaRPr lang="en-US" altLang="zh-CN" dirty="0"/>
          </a:p>
          <a:p>
            <a:r>
              <a:rPr lang="en-US" altLang="zh-CN" dirty="0"/>
              <a:t>http://introtodeeplearning.com/2019/materials/2019_6S191_L1.pdf</a:t>
            </a:r>
            <a:endParaRPr lang="zh-CN" altLang="en-US" b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10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6"/>
          <p:cNvSpPr>
            <a:spLocks noGrp="1"/>
          </p:cNvSpPr>
          <p:nvPr>
            <p:ph type="ctrTitle"/>
          </p:nvPr>
        </p:nvSpPr>
        <p:spPr>
          <a:xfrm>
            <a:off x="1143000" y="1699022"/>
            <a:ext cx="6858000" cy="1790700"/>
          </a:xfrm>
        </p:spPr>
        <p:txBody>
          <a:bodyPr/>
          <a:lstStyle/>
          <a:p>
            <a:r>
              <a:rPr lang="en-US" altLang="zh-CN" i="1" dirty="0" smtClean="0"/>
              <a:t>Thanks for listening</a:t>
            </a:r>
            <a:endParaRPr lang="zh-CN" altLang="en-US" i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47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400" dirty="0">
            <a:solidFill>
              <a:srgbClr val="FF0000"/>
            </a:solidFill>
            <a:ea typeface="宋体" panose="0201060003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8012</TotalTime>
  <Words>1260</Words>
  <Application>Microsoft Office PowerPoint</Application>
  <PresentationFormat>全屏显示(4:3)</PresentationFormat>
  <Paragraphs>619</Paragraphs>
  <Slides>94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102" baseType="lpstr">
      <vt:lpstr>等线</vt:lpstr>
      <vt:lpstr>宋体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Today</vt:lpstr>
      <vt:lpstr>Review: Logistic Regression</vt:lpstr>
      <vt:lpstr>Review: Logistic Regression</vt:lpstr>
      <vt:lpstr>“Neuron” or “Perceptron”</vt:lpstr>
      <vt:lpstr>“Neuron” or “Perceptron”</vt:lpstr>
      <vt:lpstr>Neurons</vt:lpstr>
      <vt:lpstr>“Block View” of a Neuron</vt:lpstr>
      <vt:lpstr>Neuron Representation</vt:lpstr>
      <vt:lpstr>Neuron Representation</vt:lpstr>
      <vt:lpstr>Today</vt:lpstr>
      <vt:lpstr>Multiple Neurons</vt:lpstr>
      <vt:lpstr>Multiple Neurons</vt:lpstr>
      <vt:lpstr>Neural Network (1 Hidden Layer)</vt:lpstr>
      <vt:lpstr>Neural Network (1 Hidden Layer)</vt:lpstr>
      <vt:lpstr>Neural Network (1 Hidden Layer)</vt:lpstr>
      <vt:lpstr>Neural Network (1 Hidden Layer)</vt:lpstr>
      <vt:lpstr>Neural Network (1 Hidden Layer)</vt:lpstr>
      <vt:lpstr>Neural Network (2 Hidden Layers)</vt:lpstr>
      <vt:lpstr>Neural Network (2 Hidden Layers)</vt:lpstr>
      <vt:lpstr>Multi-Class Neural Network (2 Hidden Layers)</vt:lpstr>
      <vt:lpstr>“Block View” Of Multi-Layer Neural Network</vt:lpstr>
      <vt:lpstr>“Deep” Neural Networks (i.e. &gt; 1 hidden layer)</vt:lpstr>
      <vt:lpstr>Today</vt:lpstr>
      <vt:lpstr>Toy Example: Will I pass this class?</vt:lpstr>
      <vt:lpstr>Toy Example: Will I pass this class?</vt:lpstr>
      <vt:lpstr>Toy Example: Will I pass this class?</vt:lpstr>
      <vt:lpstr>Toy Example: Will I pass this class?</vt:lpstr>
      <vt:lpstr>Toy Example: Will I pass this class?</vt:lpstr>
      <vt:lpstr>Toy Example: Will I pass this class?</vt:lpstr>
      <vt:lpstr>Binary Classification Loss</vt:lpstr>
      <vt:lpstr>Multi-Class Classification Loss </vt:lpstr>
      <vt:lpstr>Regression Loss </vt:lpstr>
      <vt:lpstr>Today</vt:lpstr>
      <vt:lpstr>Training Neural Networks</vt:lpstr>
      <vt:lpstr>Gradient Descent </vt:lpstr>
      <vt:lpstr>Gradient Descent</vt:lpstr>
      <vt:lpstr>Gradient Descent</vt:lpstr>
      <vt:lpstr>Gradient Descent</vt:lpstr>
      <vt:lpstr>Training Neural Networks</vt:lpstr>
      <vt:lpstr>Backpropagation Intro</vt:lpstr>
      <vt:lpstr>Backpropagation Intro</vt:lpstr>
      <vt:lpstr>Backpropagation Intro</vt:lpstr>
      <vt:lpstr>Backpropagation Intro</vt:lpstr>
      <vt:lpstr>Backpropagation Intro</vt:lpstr>
      <vt:lpstr>Backpropagation Intro</vt:lpstr>
      <vt:lpstr>Backpropagation Intro</vt:lpstr>
      <vt:lpstr>Backpropagation Intro</vt:lpstr>
      <vt:lpstr>Backpropagation Intro</vt:lpstr>
      <vt:lpstr>Backpropagation Intro</vt:lpstr>
      <vt:lpstr>Backpropagation Intro</vt:lpstr>
      <vt:lpstr>Backpropagation Intro</vt:lpstr>
      <vt:lpstr>Backpropagation Intro</vt:lpstr>
      <vt:lpstr>Backpropagation Intro</vt:lpstr>
      <vt:lpstr>Backpropagation Intro</vt:lpstr>
      <vt:lpstr>Backpropagation Intro</vt:lpstr>
      <vt:lpstr>Backpropagation Example</vt:lpstr>
      <vt:lpstr>Backpropagation Example</vt:lpstr>
      <vt:lpstr>Backpropagation Example</vt:lpstr>
      <vt:lpstr>Backpropagation Example</vt:lpstr>
      <vt:lpstr>Backpropagation Example</vt:lpstr>
      <vt:lpstr>Backpropagation Example</vt:lpstr>
      <vt:lpstr>Backpropagation Example</vt:lpstr>
      <vt:lpstr>Backpropagation Example</vt:lpstr>
      <vt:lpstr>Backpropagation Example</vt:lpstr>
      <vt:lpstr>Backpropagation Example</vt:lpstr>
      <vt:lpstr>Backpropagation Example</vt:lpstr>
      <vt:lpstr>Backpropagation Example</vt:lpstr>
      <vt:lpstr>Backpropagation Example</vt:lpstr>
      <vt:lpstr>Backpropagation Example</vt:lpstr>
      <vt:lpstr>Backpropagation Example</vt:lpstr>
      <vt:lpstr>Backpropagation Example</vt:lpstr>
      <vt:lpstr>‘Local-ness’ of Backpropagation</vt:lpstr>
      <vt:lpstr>‘Local-ness’ of Backpropagation</vt:lpstr>
      <vt:lpstr>Example: Sigmoid Block</vt:lpstr>
      <vt:lpstr>Deep Learning : Layers of Differentiable Parameterized Functions (with nonlinearities) </vt:lpstr>
      <vt:lpstr>Building Deep Neural Nets</vt:lpstr>
      <vt:lpstr>Block Example Implementation</vt:lpstr>
      <vt:lpstr>Deep Learning Frameworks</vt:lpstr>
      <vt:lpstr>Pytorch Sample Code</vt:lpstr>
      <vt:lpstr>Building Deep Neural Nets</vt:lpstr>
      <vt:lpstr>Backprop Demo</vt:lpstr>
      <vt:lpstr>Today</vt:lpstr>
      <vt:lpstr>Nonlinearity Functions (i.e. transfer or activation functions)</vt:lpstr>
      <vt:lpstr>Nonlinearity Functions (i.e. transfer or activation functions)</vt:lpstr>
      <vt:lpstr>Nonlinearity Functions (i.e. transfer or activation functions)</vt:lpstr>
      <vt:lpstr>Nonlinearity Functions (i.e. transfer or activation functions)</vt:lpstr>
      <vt:lpstr>Today</vt:lpstr>
      <vt:lpstr>Neural Net Pipeline</vt:lpstr>
      <vt:lpstr>Non-Convexity of Neural Nets</vt:lpstr>
      <vt:lpstr>Advantage of Neural Nets</vt:lpstr>
      <vt:lpstr>Summary</vt:lpstr>
      <vt:lpstr>References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06-09</dc:title>
  <dc:creator>cyx590</dc:creator>
  <cp:lastModifiedBy>alter cherish</cp:lastModifiedBy>
  <cp:revision>302</cp:revision>
  <dcterms:created xsi:type="dcterms:W3CDTF">2019-04-07T06:41:07Z</dcterms:created>
  <dcterms:modified xsi:type="dcterms:W3CDTF">2020-04-09T13:48:44Z</dcterms:modified>
</cp:coreProperties>
</file>